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</p:sldIdLst>
  <p:sldSz cx="7415213" cy="10542588"/>
  <p:notesSz cx="7415213" cy="10542588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2898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0800000">
            <a:off x="-59061" y="0"/>
            <a:ext cx="7474845" cy="10584216"/>
          </a:xfrm>
          <a:prstGeom prst="rect">
            <a:avLst/>
          </a:prstGeom>
        </p:spPr>
      </p:pic>
      <p:sp>
        <p:nvSpPr>
          <p:cNvPr id="3" name="text 1"/>
          <p:cNvSpPr txBox="1"/>
          <p:nvPr/>
        </p:nvSpPr>
        <p:spPr>
          <a:xfrm rot="-10800000">
            <a:off x="7082834" y="10267343"/>
            <a:ext cx="85921" cy="1379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19" spc="10" dirty="0">
                <a:solidFill>
                  <a:srgbClr val="BDC4C5"/>
                </a:solidFill>
                <a:latin typeface="Arial"/>
                <a:cs typeface="Arial"/>
              </a:rPr>
              <a:t>...</a:t>
            </a:r>
            <a:endParaRPr sz="6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-10800000">
            <a:off x="311457" y="9694033"/>
            <a:ext cx="6672027" cy="340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456440">
              <a:lnSpc>
                <a:spcPct val="100000"/>
              </a:lnSpc>
            </a:pPr>
            <a:r>
              <a:rPr sz="1250" spc="10" dirty="0">
                <a:solidFill>
                  <a:srgbClr val="5E6261"/>
                </a:solidFill>
                <a:latin typeface="Arial"/>
                <a:cs typeface="Arial"/>
              </a:rPr>
              <a:t>Zmluva  o  vykone  dobrovol'</a:t>
            </a:r>
            <a:r>
              <a:rPr sz="1250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1250" spc="10" dirty="0">
                <a:solidFill>
                  <a:srgbClr val="5E6261"/>
                </a:solidFill>
                <a:latin typeface="Arial"/>
                <a:cs typeface="Arial"/>
              </a:rPr>
              <a:t>íc</a:t>
            </a:r>
            <a:r>
              <a:rPr sz="1250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1250" spc="10" dirty="0">
                <a:solidFill>
                  <a:srgbClr val="5E6261"/>
                </a:solidFill>
                <a:latin typeface="Arial"/>
                <a:cs typeface="Arial"/>
              </a:rPr>
              <a:t>ej  èinnosti  v  spo</a:t>
            </a:r>
            <a:r>
              <a:rPr sz="1250" spc="10" dirty="0">
                <a:solidFill>
                  <a:srgbClr val="6F7472"/>
                </a:solidFill>
                <a:latin typeface="Arial"/>
                <a:cs typeface="Arial"/>
              </a:rPr>
              <a:t>rt</a:t>
            </a:r>
            <a:r>
              <a:rPr sz="1250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endParaRPr sz="12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u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zat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vo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re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á  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p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od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f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az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ák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a  </a:t>
            </a:r>
            <a:r>
              <a:rPr sz="1169" i="1" spc="10" dirty="0">
                <a:solidFill>
                  <a:srgbClr val="6F7472"/>
                </a:solidFill>
                <a:latin typeface="Arial"/>
                <a:cs typeface="Arial"/>
              </a:rPr>
              <a:t>c.  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406/2011  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Z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. z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.  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o 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d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obro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fní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ct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e 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av  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my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e </a:t>
            </a:r>
            <a:r>
              <a:rPr sz="919" i="1" spc="10" dirty="0">
                <a:solidFill>
                  <a:srgbClr val="5E6261"/>
                </a:solidFill>
                <a:latin typeface="Arial"/>
                <a:cs typeface="Arial"/>
              </a:rPr>
              <a:t>z.ë.  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440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/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201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5  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Z.z.  Zá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on  o spo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rt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a 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o z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m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69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869" i="1" spc="10" dirty="0">
                <a:solidFill>
                  <a:srgbClr val="6F7472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-10800000">
            <a:off x="2128264" y="9338555"/>
            <a:ext cx="3089994" cy="3362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715354">
              <a:lnSpc>
                <a:spcPct val="100000"/>
              </a:lnSpc>
            </a:pP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d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op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ne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ní  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n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tor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y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h 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zá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nov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cfa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"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mluv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  o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d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ob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rovoïntctv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"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ebo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mluva"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 rot="-10800000">
            <a:off x="2597358" y="9354500"/>
            <a:ext cx="99148" cy="613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i="1" spc="10" dirty="0">
                <a:solidFill>
                  <a:srgbClr val="6F7472"/>
                </a:solidFill>
                <a:latin typeface="Arial"/>
                <a:cs typeface="Arial"/>
              </a:rPr>
              <a:t>11</a:t>
            </a:r>
            <a:endParaRPr sz="4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 rot="-10800000">
            <a:off x="3489339" y="9012539"/>
            <a:ext cx="329089" cy="1781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49" spc="10" dirty="0">
                <a:solidFill>
                  <a:srgbClr val="5E6261"/>
                </a:solidFill>
                <a:latin typeface="Arial"/>
                <a:cs typeface="Arial"/>
              </a:rPr>
              <a:t>fl.  </a:t>
            </a:r>
            <a:r>
              <a:rPr sz="949" spc="10" dirty="0">
                <a:solidFill>
                  <a:srgbClr val="5E6261"/>
                </a:solidFill>
                <a:latin typeface="Arial"/>
                <a:cs typeface="Arial"/>
              </a:rPr>
              <a:t>l.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 rot="-10800000">
            <a:off x="3070368" y="8842528"/>
            <a:ext cx="1164921" cy="1513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spc="10" dirty="0">
                <a:solidFill>
                  <a:srgbClr val="5E6261"/>
                </a:solidFill>
                <a:latin typeface="Arial"/>
                <a:cs typeface="Arial"/>
              </a:rPr>
              <a:t>ZMLUVNÉ STRANY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-10800000">
            <a:off x="4716518" y="8174235"/>
            <a:ext cx="2297844" cy="4899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00" spc="10" dirty="0">
                <a:solidFill>
                  <a:srgbClr val="5E6261"/>
                </a:solidFill>
                <a:latin typeface="Arial"/>
                <a:cs typeface="Arial"/>
              </a:rPr>
              <a:t>1.  DOBROVOtNÍK:</a:t>
            </a:r>
            <a:endParaRPr sz="1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M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o  a  pr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ezv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:   M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gr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.  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Da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a  Pa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vlík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Nar.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: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7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.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4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.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1960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-10800000">
            <a:off x="4322455" y="7659047"/>
            <a:ext cx="2697053" cy="4805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T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rv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ly  p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ob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yt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:  C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h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al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u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   159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/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2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,  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022 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0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1  Cacica</a:t>
            </a:r>
            <a:endParaRPr sz="8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Rodné  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õí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o:  6054077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4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36</a:t>
            </a:r>
            <a:endParaRPr sz="10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Ba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ko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é  spojen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e:  1230656018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/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1111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-10800000">
            <a:off x="2883800" y="7489036"/>
            <a:ext cx="1485297" cy="1456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(cfa/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j  l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n  .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xiob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rovotntk"¡</a:t>
            </a:r>
            <a:endParaRPr sz="9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-10800000">
            <a:off x="3617391" y="6984152"/>
            <a:ext cx="3402117" cy="5073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00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endParaRPr sz="12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1100" spc="10" dirty="0">
                <a:solidFill>
                  <a:srgbClr val="5E6261"/>
                </a:solidFill>
                <a:latin typeface="Arial"/>
                <a:cs typeface="Arial"/>
              </a:rPr>
              <a:t>2.  PRIJÍMATEt  DOBROVOtNÍCKEJ CINNOSTI</a:t>
            </a:r>
            <a:endParaRPr sz="1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Obchod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é  men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:  Te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vv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ná  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j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ednota  Lokomot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ív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a  Cacica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-10800000">
            <a:off x="848454" y="5773464"/>
            <a:ext cx="6171055" cy="11811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í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: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Ráz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u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ov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a  1822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, 0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22 01 Cadca</a:t>
            </a:r>
            <a:endParaRPr sz="10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1100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1100" spc="10" dirty="0">
                <a:solidFill>
                  <a:srgbClr val="5E6261"/>
                </a:solidFill>
                <a:latin typeface="Arial"/>
                <a:cs typeface="Arial"/>
              </a:rPr>
              <a:t>CO</a:t>
            </a:r>
            <a:r>
              <a:rPr sz="1100" spc="10" dirty="0">
                <a:solidFill>
                  <a:srgbClr val="6F7472"/>
                </a:solidFill>
                <a:latin typeface="Arial"/>
                <a:cs typeface="Arial"/>
              </a:rPr>
              <a:t>: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14221021</a:t>
            </a:r>
            <a:endParaRPr sz="10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1150" spc="10" dirty="0">
                <a:solidFill>
                  <a:srgbClr val="5E6261"/>
                </a:solidFill>
                <a:latin typeface="Arial"/>
                <a:cs typeface="Arial"/>
              </a:rPr>
              <a:t>D</a:t>
            </a:r>
            <a:r>
              <a:rPr sz="1150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1150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1150" spc="10" dirty="0">
                <a:solidFill>
                  <a:srgbClr val="6F7472"/>
                </a:solidFill>
                <a:latin typeface="Arial"/>
                <a:cs typeface="Arial"/>
              </a:rPr>
              <a:t>: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0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0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55  179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7</a:t>
            </a:r>
            <a:endParaRPr sz="1000">
              <a:latin typeface="Arial"/>
              <a:cs typeface="Arial"/>
            </a:endParaRPr>
          </a:p>
          <a:p>
            <a:pPr marL="10293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Ban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é  s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p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j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en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e:  S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K  8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4 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0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90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0 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000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0 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00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00  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5199  311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0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Zastúpen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y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-   </a:t>
            </a:r>
            <a:r>
              <a:rPr sz="1150" spc="10" dirty="0">
                <a:solidFill>
                  <a:srgbClr val="5E6261"/>
                </a:solidFill>
                <a:latin typeface="Arial"/>
                <a:cs typeface="Arial"/>
              </a:rPr>
              <a:t>statut</a:t>
            </a:r>
            <a:r>
              <a:rPr sz="1150" spc="10" dirty="0">
                <a:solidFill>
                  <a:srgbClr val="6F7472"/>
                </a:solidFill>
                <a:latin typeface="Arial"/>
                <a:cs typeface="Arial"/>
              </a:rPr>
              <a:t>é</a:t>
            </a:r>
            <a:r>
              <a:rPr sz="1150" spc="10" dirty="0">
                <a:solidFill>
                  <a:srgbClr val="5E6261"/>
                </a:solidFill>
                <a:latin typeface="Arial"/>
                <a:cs typeface="Arial"/>
              </a:rPr>
              <a:t>rn</a:t>
            </a:r>
            <a:r>
              <a:rPr sz="1150" spc="10" dirty="0">
                <a:solidFill>
                  <a:srgbClr val="6F7472"/>
                </a:solidFill>
                <a:latin typeface="Arial"/>
                <a:cs typeface="Arial"/>
              </a:rPr>
              <a:t>v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orgán:  predsed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õ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ka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,   In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g.  E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ena  </a:t>
            </a:r>
            <a:r>
              <a:rPr sz="1150" spc="10" dirty="0">
                <a:solidFill>
                  <a:srgbClr val="5E6261"/>
                </a:solidFill>
                <a:latin typeface="Arial"/>
                <a:cs typeface="Arial"/>
              </a:rPr>
              <a:t>Gramb</a:t>
            </a:r>
            <a:r>
              <a:rPr sz="1150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150" spc="10" dirty="0">
                <a:solidFill>
                  <a:srgbClr val="5E6261"/>
                </a:solidFill>
                <a:latin typeface="Arial"/>
                <a:cs typeface="Arial"/>
              </a:rPr>
              <a:t>iõ</a:t>
            </a:r>
            <a:r>
              <a:rPr sz="1150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1150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150" spc="10" dirty="0">
                <a:solidFill>
                  <a:srgbClr val="6F7472"/>
                </a:solidFill>
                <a:latin typeface="Arial"/>
                <a:cs typeface="Arial"/>
              </a:rPr>
              <a:t>vá</a:t>
            </a:r>
            <a:endParaRPr sz="1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Zap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í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sa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ny  v  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registr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:  o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b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é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sk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ch   zdruãen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l  v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ede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om  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MV  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SR  d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ñ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a   16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.  júl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a  1990  pod  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ë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ls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m  W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/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19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00/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9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0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-1622</a:t>
            </a:r>
            <a:endParaRPr sz="400">
              <a:latin typeface="Arial"/>
              <a:cs typeface="Arial"/>
            </a:endParaRPr>
          </a:p>
          <a:p>
            <a:pPr marL="2696730">
              <a:lnSpc>
                <a:spcPct val="100000"/>
              </a:lnSpc>
            </a:pP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(cf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jl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  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pr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ijíma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te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f"}</a:t>
            </a:r>
            <a:endParaRPr sz="10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-10800000">
            <a:off x="3674056" y="5789407"/>
            <a:ext cx="108348" cy="613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19" i="1" spc="10" dirty="0">
                <a:solidFill>
                  <a:srgbClr val="6F7472"/>
                </a:solidFill>
                <a:latin typeface="Arial"/>
                <a:cs typeface="Arial"/>
              </a:rPr>
              <a:t>11</a:t>
            </a:r>
            <a:endParaRPr sz="4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-10800000">
            <a:off x="1164864" y="5112575"/>
            <a:ext cx="4990044" cy="4871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u</a:t>
            </a:r>
            <a:r>
              <a:rPr sz="47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atvorili  Z</a:t>
            </a:r>
            <a:r>
              <a:rPr sz="479" i="1" spc="10" dirty="0">
                <a:solidFill>
                  <a:srgbClr val="5E6261"/>
                </a:solidFill>
                <a:latin typeface="Arial"/>
                <a:cs typeface="Arial"/>
              </a:rPr>
              <a:t>m</a:t>
            </a: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luvu  o 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o 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vykon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379" spc="10" dirty="0">
                <a:solidFill>
                  <a:srgbClr val="6F7472"/>
                </a:solidFill>
                <a:latin typeface="Arial"/>
                <a:cs typeface="Arial"/>
              </a:rPr>
              <a:t>do</a:t>
            </a:r>
            <a:r>
              <a:rPr sz="379" spc="10" dirty="0">
                <a:solidFill>
                  <a:srgbClr val="5E6261"/>
                </a:solidFill>
                <a:latin typeface="Arial"/>
                <a:cs typeface="Arial"/>
              </a:rPr>
              <a:t>b</a:t>
            </a:r>
            <a:r>
              <a:rPr sz="379" spc="10" dirty="0">
                <a:solidFill>
                  <a:srgbClr val="6F7472"/>
                </a:solidFill>
                <a:latin typeface="Arial"/>
                <a:cs typeface="Arial"/>
              </a:rPr>
              <a:t>r</a:t>
            </a:r>
            <a:r>
              <a:rPr sz="37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379" spc="10" dirty="0">
                <a:solidFill>
                  <a:srgbClr val="6F7472"/>
                </a:solidFill>
                <a:latin typeface="Arial"/>
                <a:cs typeface="Arial"/>
              </a:rPr>
              <a:t>vorníck</a:t>
            </a:r>
            <a:r>
              <a:rPr sz="37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379" spc="10" dirty="0">
                <a:solidFill>
                  <a:srgbClr val="6F7472"/>
                </a:solidFill>
                <a:latin typeface="Arial"/>
                <a:cs typeface="Arial"/>
              </a:rPr>
              <a:t>]   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õi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nn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os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t</a:t>
            </a:r>
            <a:r>
              <a:rPr sz="479" spc="10" dirty="0">
                <a:solidFill>
                  <a:srgbClr val="8A9191"/>
                </a:solidFill>
                <a:latin typeface="Arial"/>
                <a:cs typeface="Arial"/>
              </a:rPr>
              <a:t>l  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v sp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orte  </a:t>
            </a:r>
            <a:r>
              <a:rPr sz="479" i="1" spc="10" dirty="0">
                <a:solidFill>
                  <a:srgbClr val="5E6261"/>
                </a:solidFill>
                <a:latin typeface="Arial"/>
                <a:cs typeface="Arial"/>
              </a:rPr>
              <a:t>s  </a:t>
            </a: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na</a:t>
            </a:r>
            <a:r>
              <a:rPr sz="47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47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dujúcim  </a:t>
            </a:r>
            <a:r>
              <a:rPr sz="47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b</a:t>
            </a:r>
            <a:r>
              <a:rPr sz="479" i="1" spc="10" dirty="0">
                <a:solidFill>
                  <a:srgbClr val="5E6261"/>
                </a:solidFill>
                <a:latin typeface="Arial"/>
                <a:cs typeface="Arial"/>
              </a:rPr>
              <a:t>sa</a:t>
            </a:r>
            <a:r>
              <a:rPr sz="479" i="1" spc="10" dirty="0">
                <a:solidFill>
                  <a:srgbClr val="6F7472"/>
                </a:solidFill>
                <a:latin typeface="Arial"/>
                <a:cs typeface="Arial"/>
              </a:rPr>
              <a:t>hom:</a:t>
            </a:r>
            <a:endParaRPr sz="400">
              <a:latin typeface="Arial"/>
              <a:cs typeface="Arial"/>
            </a:endParaRPr>
          </a:p>
          <a:p>
            <a:pPr marL="2315893">
              <a:lnSpc>
                <a:spcPct val="100000"/>
              </a:lnSpc>
            </a:pPr>
            <a:r>
              <a:rPr sz="1100" spc="10" dirty="0">
                <a:solidFill>
                  <a:srgbClr val="5E6261"/>
                </a:solidFill>
                <a:latin typeface="Arial"/>
                <a:cs typeface="Arial"/>
              </a:rPr>
              <a:t>cl.  11.</a:t>
            </a:r>
            <a:endParaRPr sz="1100">
              <a:latin typeface="Arial"/>
              <a:cs typeface="Arial"/>
            </a:endParaRPr>
          </a:p>
          <a:p>
            <a:pPr marL="1358657">
              <a:lnSpc>
                <a:spcPct val="100000"/>
              </a:lnSpc>
            </a:pPr>
            <a:r>
              <a:rPr sz="1100" spc="10" dirty="0">
                <a:solidFill>
                  <a:srgbClr val="5E6261"/>
                </a:solidFill>
                <a:latin typeface="Arial"/>
                <a:cs typeface="Arial"/>
              </a:rPr>
              <a:t>VSEOBECNÉ  ZMLUVNÉ  USTANOVENIA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-10800000">
            <a:off x="294522" y="4104259"/>
            <a:ext cx="6539716" cy="815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1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.   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rijím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ate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r  j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e  sport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ov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u  or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gan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áciou  vykon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á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júcou  </a:t>
            </a:r>
            <a:r>
              <a:rPr sz="769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769" spc="10" dirty="0">
                <a:solidFill>
                  <a:srgbClr val="6F7472"/>
                </a:solidFill>
                <a:latin typeface="Arial"/>
                <a:cs typeface="Arial"/>
              </a:rPr>
              <a:t>p</a:t>
            </a:r>
            <a:r>
              <a:rPr sz="769" spc="10" dirty="0">
                <a:solidFill>
                  <a:srgbClr val="5E6261"/>
                </a:solidFill>
                <a:latin typeface="Arial"/>
                <a:cs typeface="Arial"/>
              </a:rPr>
              <a:t>orto</a:t>
            </a:r>
            <a:r>
              <a:rPr sz="769" spc="10" dirty="0">
                <a:solidFill>
                  <a:srgbClr val="6F7472"/>
                </a:solidFill>
                <a:latin typeface="Arial"/>
                <a:cs typeface="Arial"/>
              </a:rPr>
              <a:t>vú   ë</a:t>
            </a:r>
            <a:r>
              <a:rPr sz="769" spc="10" dirty="0">
                <a:solidFill>
                  <a:srgbClr val="5E6261"/>
                </a:solidFill>
                <a:latin typeface="Arial"/>
                <a:cs typeface="Arial"/>
              </a:rPr>
              <a:t>í</a:t>
            </a:r>
            <a:r>
              <a:rPr sz="76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769" spc="10" dirty="0">
                <a:solidFill>
                  <a:srgbClr val="5E6261"/>
                </a:solidFill>
                <a:latin typeface="Arial"/>
                <a:cs typeface="Arial"/>
              </a:rPr>
              <a:t>nos</a:t>
            </a:r>
            <a:r>
              <a:rPr sz="769" spc="10" dirty="0">
                <a:solidFill>
                  <a:srgbClr val="6F7472"/>
                </a:solidFill>
                <a:latin typeface="Arial"/>
                <a:cs typeface="Arial"/>
              </a:rPr>
              <a:t>t   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 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zm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ysl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e  z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.ë.  440/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2015  Z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ákon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  o  sp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rte</a:t>
            </a:r>
            <a:endParaRPr sz="800">
              <a:latin typeface="Arial"/>
              <a:cs typeface="Arial"/>
            </a:endParaRPr>
          </a:p>
          <a:p>
            <a:pPr marL="221296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a  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o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m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  a  d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ln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en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í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kt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rvch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zá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kon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v  (d'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ej  a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j  ,,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ák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n  o  sport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")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46318">
              <a:lnSpc>
                <a:spcPct val="100000"/>
              </a:lnSpc>
            </a:pP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.   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Pre  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ú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èe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lv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te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j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t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o  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zm</a:t>
            </a:r>
            <a:r>
              <a:rPr sz="1050" spc="10" dirty="0">
                <a:solidFill>
                  <a:srgbClr val="6F7472"/>
                </a:solidFill>
                <a:latin typeface="Arial"/>
                <a:cs typeface="Arial"/>
              </a:rPr>
              <a:t>luvy  j</a:t>
            </a:r>
            <a:r>
              <a:rPr sz="1050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393742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a.    D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ob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fník  fy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ická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osoba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,  k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to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rá  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  zá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k/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ade  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jh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  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lo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b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odn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é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dnu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t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  bez  náro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ku  na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od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m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nu</a:t>
            </a:r>
            <a:endParaRPr sz="800">
              <a:latin typeface="Arial"/>
              <a:cs typeface="Arial"/>
            </a:endParaRPr>
          </a:p>
          <a:p>
            <a:pPr marL="452886">
              <a:lnSpc>
                <a:spcPct val="100000"/>
              </a:lnSpc>
            </a:pP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vykonáva  pr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inú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osob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u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úhl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aso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m  vj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pr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ospec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ebo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vo  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ej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ny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ro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p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ec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d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obr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fní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ku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è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innost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-10800000">
            <a:off x="2629191" y="4048234"/>
            <a:ext cx="211415" cy="1149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0" spc="10" dirty="0">
                <a:solidFill>
                  <a:srgbClr val="6F7472"/>
                </a:solidFill>
                <a:latin typeface="Arial"/>
                <a:cs typeface="Arial"/>
              </a:rPr>
              <a:t>,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-10800000">
            <a:off x="312898" y="3924747"/>
            <a:ext cx="6078746" cy="16653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ot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oi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enú  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na  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j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sc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h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pn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sti,  zru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è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no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st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i  al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eb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o  v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edo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mo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ti  a  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plñ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a  pod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mi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nky  u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sta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39" i="1" spc="10" dirty="0">
                <a:solidFill>
                  <a:srgbClr val="5E6261"/>
                </a:solidFill>
                <a:latin typeface="Arial"/>
                <a:cs typeface="Arial"/>
              </a:rPr>
              <a:t>é  </a:t>
            </a:r>
            <a:r>
              <a:rPr sz="839" i="1" spc="10" dirty="0">
                <a:solidFill>
                  <a:srgbClr val="6F7472"/>
                </a:solidFill>
                <a:latin typeface="Arial"/>
                <a:cs typeface="Arial"/>
              </a:rPr>
              <a:t>tymto  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ákonom,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-10800000">
            <a:off x="4889350" y="3769388"/>
            <a:ext cx="1497148" cy="1456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k  d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br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fní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ku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ã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ï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-10800000">
            <a:off x="274392" y="3259353"/>
            <a:ext cx="6359135" cy="4805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.     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vyk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náva   mim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o  s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voji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h  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racovnv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h  povinností,   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989" i="1" spc="10" dirty="0">
                <a:solidFill>
                  <a:srgbClr val="8A9191"/>
                </a:solidFill>
                <a:latin typeface="Arial"/>
                <a:cs typeface="Arial"/>
              </a:rPr>
              <a:t>t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u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iob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ny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t:  povinn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ost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í   a  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st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udijny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h  p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vinno</a:t>
            </a:r>
            <a:r>
              <a:rPr sz="98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989" i="1" spc="10" dirty="0">
                <a:solidFill>
                  <a:srgbClr val="6F7472"/>
                </a:solidFill>
                <a:latin typeface="Arial"/>
                <a:cs typeface="Arial"/>
              </a:rPr>
              <a:t>tí</a:t>
            </a:r>
            <a:endParaRPr sz="900">
              <a:latin typeface="Arial"/>
              <a:cs typeface="Arial"/>
            </a:endParaRPr>
          </a:p>
          <a:p>
            <a:pPr marL="252174">
              <a:lnSpc>
                <a:spcPct val="100000"/>
              </a:lnSpc>
            </a:pP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tvv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iúctct:j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o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zá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kon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,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 p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racovn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zm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luvy,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zo 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lui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bn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mluvy,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zo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studijn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é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  p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oria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d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ku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ebo  z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é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ho</a:t>
            </a:r>
            <a:endParaRPr sz="800">
              <a:latin typeface="Arial"/>
              <a:cs typeface="Arial"/>
            </a:endParaRPr>
          </a:p>
          <a:p>
            <a:pPr marL="252174">
              <a:lnSpc>
                <a:spcPct val="100000"/>
              </a:lnSpc>
            </a:pP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obdobn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é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ho  pr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h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  z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ávä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é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ho  dokum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ntu</a:t>
            </a:r>
            <a:endParaRPr sz="10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-10800000">
            <a:off x="289966" y="3089341"/>
            <a:ext cx="6374439" cy="1456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ii.    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vykonáva  pre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gá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bo funkcionára  právnickej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oby,  ktor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jj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1049" i="1" spc="10" dirty="0">
                <a:solidFill>
                  <a:srgbClr val="6F7472"/>
                </a:solidFill>
                <a:latin typeface="Arial"/>
                <a:cs typeface="Arial"/>
              </a:rPr>
              <a:t>ä</a:t>
            </a:r>
            <a:r>
              <a:rPr sz="104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49" i="1" spc="10" dirty="0">
                <a:solidFill>
                  <a:srgbClr val="6F7472"/>
                </a:solidFill>
                <a:latin typeface="Arial"/>
                <a:cs typeface="Arial"/>
              </a:rPr>
              <a:t>nom,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zam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tnan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co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m,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i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iak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m ol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bo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-10800000">
            <a:off x="1075066" y="2579307"/>
            <a:ext cx="5759172" cy="4805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47739">
              <a:lnSpc>
                <a:spcPct val="100000"/>
              </a:lnSpc>
            </a:pP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tud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to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m,</a:t>
            </a:r>
            <a:endParaRPr sz="1000">
              <a:latin typeface="Arial"/>
              <a:cs typeface="Arial"/>
            </a:endParaRPr>
          </a:p>
          <a:p>
            <a:pPr marL="138953">
              <a:lnSpc>
                <a:spcPct val="100000"/>
              </a:lnSpc>
            </a:pP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iii.    vyk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náva  mimo  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jh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 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p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dnikania  al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bo in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j  samo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sta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tn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árobk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j   ãnn</a:t>
            </a:r>
            <a:r>
              <a:rPr sz="1050" i="1" spc="10" dirty="0">
                <a:solidFill>
                  <a:srgbClr val="5E6261"/>
                </a:solidFill>
                <a:latin typeface="Arial"/>
                <a:cs typeface="Arial"/>
              </a:rPr>
              <a:t>os</a:t>
            </a:r>
            <a:r>
              <a:rPr sz="1050" i="1" spc="10" dirty="0">
                <a:solidFill>
                  <a:srgbClr val="6F7472"/>
                </a:solidFill>
                <a:latin typeface="Arial"/>
                <a:cs typeface="Arial"/>
              </a:rPr>
              <a:t>ti.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b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.    ë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oorto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vou  ãnno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ïou  vy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ko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náv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te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,  o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rga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ov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ni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,  ri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d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ente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,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sp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rá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va,  pod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por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al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ebo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oz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  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portu,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-10800000">
            <a:off x="295895" y="2409295"/>
            <a:ext cx="6538342" cy="16218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79" spc="10" dirty="0">
                <a:solidFill>
                  <a:srgbClr val="5E6261"/>
                </a:solidFill>
                <a:latin typeface="Arial"/>
                <a:cs typeface="Arial"/>
              </a:rPr>
              <a:t>c.   </a:t>
            </a:r>
            <a:r>
              <a:rPr sz="1029" i="1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1029" i="1" spc="10" dirty="0">
                <a:solidFill>
                  <a:srgbClr val="6F7472"/>
                </a:solidFill>
                <a:latin typeface="Arial"/>
                <a:cs typeface="Arial"/>
              </a:rPr>
              <a:t>úta</a:t>
            </a:r>
            <a:r>
              <a:rPr sz="1029" i="1" spc="10" dirty="0">
                <a:solidFill>
                  <a:srgbClr val="5E6261"/>
                </a:solidFill>
                <a:latin typeface="Arial"/>
                <a:cs typeface="Arial"/>
              </a:rPr>
              <a:t>io</a:t>
            </a:r>
            <a:r>
              <a:rPr sz="1029" i="1" spc="10" dirty="0">
                <a:solidFill>
                  <a:srgbClr val="6F7472"/>
                </a:solidFill>
                <a:latin typeface="Arial"/>
                <a:cs typeface="Arial"/>
              </a:rPr>
              <a:t>u  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o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rg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aní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zo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van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é  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vyk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á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vanie  spo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tt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u  podf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apra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vidie/  urë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nv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t:  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ëoo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rt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vou  </a:t>
            </a:r>
            <a:r>
              <a:rPr sz="829" i="1" spc="10" dirty="0">
                <a:solidFill>
                  <a:srgbClr val="6F7472"/>
                </a:solidFill>
                <a:latin typeface="Arial"/>
                <a:cs typeface="Arial"/>
              </a:rPr>
              <a:t>or</a:t>
            </a:r>
            <a:r>
              <a:rPr sz="829" i="1" spc="10" dirty="0">
                <a:solidFill>
                  <a:srgbClr val="5E6261"/>
                </a:solidFill>
                <a:latin typeface="Arial"/>
                <a:cs typeface="Arial"/>
              </a:rPr>
              <a:t>qa</a:t>
            </a:r>
            <a:r>
              <a:rPr sz="829" i="1" spc="10" dirty="0">
                <a:solidFill>
                  <a:srgbClr val="6F7472"/>
                </a:solidFill>
                <a:latin typeface="Arial"/>
                <a:cs typeface="Arial"/>
              </a:rPr>
              <a:t>ni</a:t>
            </a:r>
            <a:r>
              <a:rPr sz="829" i="1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29" i="1" spc="10" dirty="0">
                <a:solidFill>
                  <a:srgbClr val="6F7472"/>
                </a:solidFill>
                <a:latin typeface="Arial"/>
                <a:cs typeface="Arial"/>
              </a:rPr>
              <a:t>á</a:t>
            </a:r>
            <a:r>
              <a:rPr sz="829" i="1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829" i="1" spc="10" dirty="0">
                <a:solidFill>
                  <a:srgbClr val="6F7472"/>
                </a:solidFill>
                <a:latin typeface="Arial"/>
                <a:cs typeface="Arial"/>
              </a:rPr>
              <a:t>iou,   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to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réh</a:t>
            </a:r>
            <a:r>
              <a:rPr sz="929" i="1" spc="10" dirty="0">
                <a:solidFill>
                  <a:srgbClr val="5E6261"/>
                </a:solidFill>
                <a:latin typeface="Arial"/>
                <a:cs typeface="Arial"/>
              </a:rPr>
              <a:t>o  c</a:t>
            </a:r>
            <a:r>
              <a:rPr sz="929" i="1" spc="10" dirty="0">
                <a:solidFill>
                  <a:srgbClr val="6F7472"/>
                </a:solidFill>
                <a:latin typeface="Arial"/>
                <a:cs typeface="Arial"/>
              </a:rPr>
              <a:t>iefom</a:t>
            </a:r>
            <a:endParaRPr sz="9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-10800000">
            <a:off x="2172748" y="2239282"/>
            <a:ext cx="4224043" cy="1456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j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d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si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hnu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t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s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ort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é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ho  vysl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dku  al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bo p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rovnani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e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sportovéh</a:t>
            </a:r>
            <a:r>
              <a:rPr sz="899" i="1" spc="10" dirty="0">
                <a:solidFill>
                  <a:srgbClr val="5E6261"/>
                </a:solidFill>
                <a:latin typeface="Arial"/>
                <a:cs typeface="Arial"/>
              </a:rPr>
              <a:t>o  </a:t>
            </a:r>
            <a:r>
              <a:rPr sz="899" i="1" spc="10" dirty="0">
                <a:solidFill>
                  <a:srgbClr val="6F7472"/>
                </a:solidFill>
                <a:latin typeface="Arial"/>
                <a:cs typeface="Arial"/>
              </a:rPr>
              <a:t>vykonu,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-10800000">
            <a:off x="3478902" y="1899260"/>
            <a:ext cx="370406" cy="2202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29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1129" spc="10" dirty="0">
                <a:solidFill>
                  <a:srgbClr val="6F7472"/>
                </a:solidFill>
                <a:latin typeface="Arial"/>
                <a:cs typeface="Arial"/>
              </a:rPr>
              <a:t>t</a:t>
            </a:r>
            <a:r>
              <a:rPr sz="1129" spc="10" dirty="0">
                <a:solidFill>
                  <a:srgbClr val="5E6261"/>
                </a:solidFill>
                <a:latin typeface="Arial"/>
                <a:cs typeface="Arial"/>
              </a:rPr>
              <a:t>. 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11</a:t>
            </a:r>
            <a:r>
              <a:rPr sz="479" spc="10" dirty="0">
                <a:solidFill>
                  <a:srgbClr val="5E6261"/>
                </a:solidFill>
                <a:latin typeface="Arial"/>
                <a:cs typeface="Arial"/>
              </a:rPr>
              <a:t>1</a:t>
            </a:r>
            <a:r>
              <a:rPr sz="479" spc="10" dirty="0">
                <a:solidFill>
                  <a:srgbClr val="6F7472"/>
                </a:solidFill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-10800000">
            <a:off x="1816663" y="1722647"/>
            <a:ext cx="3684649" cy="1513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E6261"/>
                </a:solidFill>
                <a:latin typeface="Arial"/>
                <a:cs typeface="Arial"/>
              </a:rPr>
              <a:t>PREDMET  ZMLUVY  A CHARAKTER  DOBROVOtNÍCKEJ CINNOST</a:t>
            </a:r>
            <a:r>
              <a:rPr sz="859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-10800000">
            <a:off x="304816" y="1038897"/>
            <a:ext cx="6462518" cy="48900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l.   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dm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t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m  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z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ml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u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vy  j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e  zá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äzo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k  dobr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rník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  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vyk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á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t   v  c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s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e  t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rv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ni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a  d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obrovorní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j  cin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ti  </a:t>
            </a:r>
            <a:r>
              <a:rPr sz="869" spc="10" dirty="0">
                <a:solidFill>
                  <a:srgbClr val="5E6261"/>
                </a:solidFill>
                <a:latin typeface="Arial"/>
                <a:cs typeface="Arial"/>
              </a:rPr>
              <a:t>sta</a:t>
            </a:r>
            <a:r>
              <a:rPr sz="869" spc="10" dirty="0">
                <a:solidFill>
                  <a:srgbClr val="6F7472"/>
                </a:solidFill>
                <a:latin typeface="Arial"/>
                <a:cs typeface="Arial"/>
              </a:rPr>
              <a:t>novenom</a:t>
            </a:r>
            <a:endParaRPr sz="800">
              <a:latin typeface="Arial"/>
              <a:cs typeface="Arial"/>
            </a:endParaRPr>
          </a:p>
          <a:p>
            <a:pPr marL="221296">
              <a:lnSpc>
                <a:spcPct val="100000"/>
              </a:lnSpc>
            </a:pP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zmluvou  v  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ro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ch   prijím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ter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do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br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ov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rní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ku  c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nn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os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i   v  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zm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y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e  z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mluvy  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záv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äzo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k  prijímat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8A9191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5E6261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6F7472"/>
                </a:solidFill>
                <a:latin typeface="Arial"/>
                <a:cs typeface="Arial"/>
              </a:rPr>
              <a:t>vytvorit</a:t>
            </a:r>
            <a:endParaRPr sz="900">
              <a:latin typeface="Arial"/>
              <a:cs typeface="Arial"/>
            </a:endParaRPr>
          </a:p>
          <a:p>
            <a:pPr marL="221296">
              <a:lnSpc>
                <a:spcPct val="100000"/>
              </a:lnSpc>
            </a:pP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dobro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rník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vi  vh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odné  podm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nky  k  vyk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onu  dobro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vorníck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j  ci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ost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uh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dz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at  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mu  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áhra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u  z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a  st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ra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tu  </a:t>
            </a:r>
            <a:r>
              <a:rPr sz="899" spc="10" dirty="0">
                <a:solidFill>
                  <a:srgbClr val="5E6261"/>
                </a:solidFill>
                <a:latin typeface="Arial"/>
                <a:cs typeface="Arial"/>
              </a:rPr>
              <a:t>ca</a:t>
            </a: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su</a:t>
            </a:r>
            <a:endParaRPr sz="8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-10800000">
            <a:off x="3563216" y="858582"/>
            <a:ext cx="2982821" cy="1456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v 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s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úl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ade  s  us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t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a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en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m  §  6  zá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ona  o  dobro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orn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c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tv</a:t>
            </a:r>
            <a:r>
              <a:rPr sz="839" spc="10" dirty="0">
                <a:solidFill>
                  <a:srgbClr val="5E6261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F7472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-10800000">
            <a:off x="4013286" y="528863"/>
            <a:ext cx="134514" cy="1456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F7472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0800000">
            <a:off x="-141428" y="0"/>
            <a:ext cx="7557212" cy="10645992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-10800000">
            <a:off x="4334502" y="9930316"/>
            <a:ext cx="2371070" cy="1302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2.    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sa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hom  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dobr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vot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íck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]   õínn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cst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i  j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e: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-10800000">
            <a:off x="6348621" y="9757470"/>
            <a:ext cx="135652" cy="145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8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689" spc="10" dirty="0">
                <a:solidFill>
                  <a:srgbClr val="6B6C69"/>
                </a:solidFill>
                <a:latin typeface="Arial"/>
                <a:cs typeface="Arial"/>
              </a:rPr>
              <a:t>.</a:t>
            </a:r>
            <a:endParaRPr sz="6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-10800000">
            <a:off x="223973" y="9422718"/>
            <a:ext cx="5812559" cy="4803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vyk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náv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do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volnl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u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õirm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  tr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ba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u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ok</a:t>
            </a:r>
            <a:endParaRPr sz="1000">
              <a:latin typeface="Arial"/>
              <a:cs typeface="Arial"/>
            </a:endParaRPr>
          </a:p>
          <a:p>
            <a:pPr marL="10292">
              <a:lnSpc>
                <a:spcPct val="100000"/>
              </a:lnSpc>
            </a:pPr>
            <a:r>
              <a:rPr sz="80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09" spc="10" dirty="0">
                <a:solidFill>
                  <a:srgbClr val="6B6C69"/>
                </a:solidFill>
                <a:latin typeface="Arial"/>
                <a:cs typeface="Arial"/>
              </a:rPr>
              <a:t>brovotnlk    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je  v  r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mci  dobrovorní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è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lnno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t  </a:t>
            </a:r>
            <a:r>
              <a:rPr sz="809" spc="10" dirty="0">
                <a:solidFill>
                  <a:srgbClr val="6B6C69"/>
                </a:solidFill>
                <a:latin typeface="Arial"/>
                <a:cs typeface="Arial"/>
              </a:rPr>
              <a:t>pov</a:t>
            </a:r>
            <a:r>
              <a:rPr sz="809" spc="10" dirty="0">
                <a:solidFill>
                  <a:srgbClr val="3F3E3A"/>
                </a:solidFill>
                <a:latin typeface="Arial"/>
                <a:cs typeface="Arial"/>
              </a:rPr>
              <a:t>ì</a:t>
            </a:r>
            <a:r>
              <a:rPr sz="809" spc="10" dirty="0">
                <a:solidFill>
                  <a:srgbClr val="6B6C69"/>
                </a:solidFill>
                <a:latin typeface="Arial"/>
                <a:cs typeface="Arial"/>
              </a:rPr>
              <a:t>nnç   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vyk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náva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t   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ú</a:t>
            </a:r>
            <a:r>
              <a:rPr sz="959" spc="10" dirty="0">
                <a:solidFill>
                  <a:srgbClr val="818582"/>
                </a:solidFill>
                <a:latin typeface="Arial"/>
                <a:cs typeface="Arial"/>
              </a:rPr>
              <a:t>l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ohy  tr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era  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a  t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rénin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go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ch,</a:t>
            </a:r>
            <a:endParaRPr sz="9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979" spc="10" dirty="0">
                <a:solidFill>
                  <a:srgbClr val="6B6C69"/>
                </a:solidFill>
                <a:latin typeface="Arial"/>
                <a:cs typeface="Arial"/>
              </a:rPr>
              <a:t>s</a:t>
            </a:r>
            <a:r>
              <a:rPr sz="979" spc="10" dirty="0">
                <a:solidFill>
                  <a:srgbClr val="5A5B59"/>
                </a:solidFill>
                <a:latin typeface="Arial"/>
                <a:cs typeface="Arial"/>
              </a:rPr>
              <a:t>úta</a:t>
            </a:r>
            <a:r>
              <a:rPr sz="979" spc="10" dirty="0">
                <a:solidFill>
                  <a:srgbClr val="6B6C69"/>
                </a:solidFill>
                <a:latin typeface="Arial"/>
                <a:cs typeface="Arial"/>
              </a:rPr>
              <a:t>ä</a:t>
            </a:r>
            <a:r>
              <a:rPr sz="97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97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7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79" spc="10" dirty="0">
                <a:solidFill>
                  <a:srgbClr val="6B6C69"/>
                </a:solidFill>
                <a:latin typeface="Arial"/>
                <a:cs typeface="Arial"/>
              </a:rPr>
              <a:t>h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zá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asoc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h,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urn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s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ú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tr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en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h,  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kto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ré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vy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818582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97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79" spc="10" dirty="0">
                <a:solidFill>
                  <a:srgbClr val="5A5B59"/>
                </a:solidFill>
                <a:latin typeface="Arial"/>
                <a:cs typeface="Arial"/>
              </a:rPr>
              <a:t>O  TJ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ok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motív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Cadca.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 rot="-10800000">
            <a:off x="6294466" y="9600718"/>
            <a:ext cx="184662" cy="1302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b.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 rot="-10800000">
            <a:off x="246857" y="9087968"/>
            <a:ext cx="6453569" cy="3052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3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.   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Mi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to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trv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vvkonu  dobrov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tnlck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]  éinnosti  j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226444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g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y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udú  vykonáv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né  v </a:t>
            </a:r>
            <a:r>
              <a:rPr sz="799" spc="10" dirty="0">
                <a:solidFill>
                  <a:srgbClr val="5A5B59"/>
                </a:solidFill>
                <a:latin typeface="Arial"/>
                <a:cs typeface="Arial"/>
              </a:rPr>
              <a:t>te</a:t>
            </a:r>
            <a:r>
              <a:rPr sz="79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7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B6C69"/>
                </a:solidFill>
                <a:latin typeface="Arial"/>
                <a:cs typeface="Arial"/>
              </a:rPr>
              <a:t>cv</a:t>
            </a:r>
            <a:r>
              <a:rPr sz="799" spc="10" dirty="0">
                <a:solidFill>
                  <a:srgbClr val="5A5B59"/>
                </a:solidFill>
                <a:latin typeface="Arial"/>
                <a:cs typeface="Arial"/>
              </a:rPr>
              <a:t>iõ</a:t>
            </a:r>
            <a:r>
              <a:rPr sz="79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7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799" spc="10" dirty="0">
                <a:solidFill>
                  <a:srgbClr val="6B6C69"/>
                </a:solidFill>
                <a:latin typeface="Arial"/>
                <a:cs typeface="Arial"/>
              </a:rPr>
              <a:t>ch   </a:t>
            </a:r>
            <a:r>
              <a:rPr sz="7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isk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ch  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ta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dc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,  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tná  õlnno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   bud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pedr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org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zác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 rot="-10800000">
            <a:off x="5505875" y="8935235"/>
            <a:ext cx="149819" cy="2452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10" spc="10" dirty="0">
                <a:solidFill>
                  <a:srgbClr val="6B6C69"/>
                </a:solidFill>
                <a:latin typeface="Arial"/>
                <a:cs typeface="Arial"/>
              </a:rPr>
              <a:t>-</a:t>
            </a:r>
            <a:endParaRPr sz="12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-10800000">
            <a:off x="4463967" y="8919297"/>
            <a:ext cx="146994" cy="3253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20" spc="10" dirty="0">
                <a:solidFill>
                  <a:srgbClr val="6B6C69"/>
                </a:solidFill>
                <a:latin typeface="Arial"/>
                <a:cs typeface="Arial"/>
              </a:rPr>
              <a:t>-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-10800000">
            <a:off x="288742" y="8588419"/>
            <a:ext cx="6190385" cy="4649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6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vykonávan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á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ei  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eb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  mimo  C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ci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ce.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T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vyko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ná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900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lnl</a:t>
            </a:r>
            <a:r>
              <a:rPr sz="90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0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]    </a:t>
            </a:r>
            <a:r>
              <a:rPr sz="900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lnno</a:t>
            </a:r>
            <a:r>
              <a:rPr sz="90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00" spc="10" dirty="0">
                <a:solidFill>
                  <a:srgbClr val="6B6C69"/>
                </a:solidFill>
                <a:latin typeface="Arial"/>
                <a:cs typeface="Arial"/>
              </a:rPr>
              <a:t>ti 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je  od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.  </a:t>
            </a:r>
            <a:r>
              <a:rPr sz="1050" spc="10" dirty="0">
                <a:solidFill>
                  <a:srgbClr val="939793"/>
                </a:solidFill>
                <a:latin typeface="Arial"/>
                <a:cs typeface="Arial"/>
              </a:rPr>
              <a:t>j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an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uá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2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0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1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8  do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0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.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1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.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018</a:t>
            </a:r>
            <a:endParaRPr sz="1000">
              <a:latin typeface="Arial"/>
              <a:cs typeface="Arial"/>
            </a:endParaRPr>
          </a:p>
          <a:p>
            <a:pPr marL="15439">
              <a:lnSpc>
                <a:spcPct val="100000"/>
              </a:lnSpc>
            </a:pP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br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ovofnik    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vyk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náv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do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br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ov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lní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ku    ëlnno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t 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  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oz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hu  p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õa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so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ho    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oz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pi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u,  </a:t>
            </a:r>
            <a:r>
              <a:rPr sz="829" spc="10" dirty="0">
                <a:solidFill>
                  <a:srgbClr val="6B6C69"/>
                </a:solidFill>
                <a:latin typeface="Arial"/>
                <a:cs typeface="Arial"/>
              </a:rPr>
              <a:t>ktorv   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j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e 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de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li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te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no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-10800000">
            <a:off x="316882" y="8248519"/>
            <a:ext cx="6383544" cy="3052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1590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príl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hou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c.  </a:t>
            </a:r>
            <a:r>
              <a:rPr sz="1100" spc="10" dirty="0">
                <a:solidFill>
                  <a:srgbClr val="6B6C69"/>
                </a:solidFill>
                <a:latin typeface="Arial"/>
                <a:cs typeface="Arial"/>
              </a:rPr>
              <a:t>1  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 t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jto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mluv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4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.   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rijím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  do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rov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]   õin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tl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kytn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vornfk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i   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  za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stra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tu  é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asu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obro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votník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ka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ã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818582"/>
                </a:solidFill>
                <a:latin typeface="Arial"/>
                <a:cs typeface="Arial"/>
              </a:rPr>
              <a:t>ú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-10800000">
            <a:off x="211282" y="8073419"/>
            <a:ext cx="6252407" cy="145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ho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inu  vykonáv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89" spc="10" dirty="0">
                <a:solidFill>
                  <a:srgbClr val="6B6C69"/>
                </a:solidFill>
                <a:latin typeface="Arial"/>
                <a:cs typeface="Arial"/>
              </a:rPr>
              <a:t>dobrov</a:t>
            </a:r>
            <a:r>
              <a:rPr sz="8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B6C69"/>
                </a:solidFill>
                <a:latin typeface="Arial"/>
                <a:cs typeface="Arial"/>
              </a:rPr>
              <a:t>lníck</a:t>
            </a:r>
            <a:r>
              <a:rPr sz="88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89" spc="10" dirty="0">
                <a:solidFill>
                  <a:srgbClr val="6B6C69"/>
                </a:solidFill>
                <a:latin typeface="Arial"/>
                <a:cs typeface="Arial"/>
              </a:rPr>
              <a:t>]   èinn</a:t>
            </a:r>
            <a:r>
              <a:rPr sz="88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89" spc="10" dirty="0">
                <a:solidFill>
                  <a:srgbClr val="6B6C69"/>
                </a:solidFill>
                <a:latin typeface="Arial"/>
                <a:cs typeface="Arial"/>
              </a:rPr>
              <a:t>ti 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vo  vysk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pr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esa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hujúc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j  minimálnu  h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dinovú  m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zd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u  </a:t>
            </a:r>
            <a:r>
              <a:rPr sz="88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to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-10800000">
            <a:off x="239821" y="7733520"/>
            <a:ext cx="6455457" cy="3104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26443">
              <a:lnSpc>
                <a:spcPct val="100000"/>
              </a:lnSpc>
            </a:pP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2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,</a:t>
            </a:r>
            <a:r>
              <a:rPr sz="1050" spc="10" dirty="0">
                <a:solidFill>
                  <a:srgbClr val="3F3E3A"/>
                </a:solidFill>
                <a:latin typeface="Arial"/>
                <a:cs typeface="Arial"/>
              </a:rPr>
              <a:t>5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0€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/ho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,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to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  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ña  2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0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.12.201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8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290" spc="10" dirty="0">
                <a:solidFill>
                  <a:srgbClr val="5A5B59"/>
                </a:solidFill>
                <a:latin typeface="Arial"/>
                <a:cs typeface="Arial"/>
              </a:rPr>
              <a:t>s.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Prijímater  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dobrovofní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]    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è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lnnostl   vyd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á   do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br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lnfk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vl  na  jeh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ãl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t   d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1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5  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dní  od  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konõ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nl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-10800000">
            <a:off x="199501" y="7398770"/>
            <a:ext cx="6269333" cy="31372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obr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ov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níc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]  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éin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l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í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so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929" spc="10" dirty="0">
                <a:solidFill>
                  <a:srgbClr val="818582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tvrd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en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o trv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an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í,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z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sa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hu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obs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hu  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dobr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lní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]   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lnn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ì  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dobrov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rník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omn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818582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 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dobrovotnl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]  éinnosti,  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mu  v  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jto   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zas</a:t>
            </a:r>
            <a:r>
              <a:rPr sz="899" spc="10" dirty="0">
                <a:solidFill>
                  <a:srgbClr val="939793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jeh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  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  uved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nú  v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-10800000">
            <a:off x="225922" y="6888919"/>
            <a:ext cx="6469357" cy="4803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26443">
              <a:lnSpc>
                <a:spcPct val="100000"/>
              </a:lnSpc>
            </a:pP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zá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hl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ví  zmluvy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  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á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6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.   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rijímat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  dobrovo</a:t>
            </a:r>
            <a:r>
              <a:rPr sz="899" spc="10" dirty="0">
                <a:solidFill>
                  <a:srgbClr val="818582"/>
                </a:solidFill>
                <a:latin typeface="Arial"/>
                <a:cs typeface="Arial"/>
              </a:rPr>
              <a:t>f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níck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êlnno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sa  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av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äz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je  </a:t>
            </a:r>
            <a:r>
              <a:rPr sz="749" spc="10" dirty="0">
                <a:solidFill>
                  <a:srgbClr val="6B6C69"/>
                </a:solidFill>
                <a:latin typeface="Arial"/>
                <a:cs typeface="Arial"/>
              </a:rPr>
              <a:t>po</a:t>
            </a:r>
            <a:r>
              <a:rPr sz="74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749" spc="10" dirty="0">
                <a:solidFill>
                  <a:srgbClr val="6B6C69"/>
                </a:solidFill>
                <a:latin typeface="Arial"/>
                <a:cs typeface="Arial"/>
              </a:rPr>
              <a:t>kvtnú</a:t>
            </a:r>
            <a:r>
              <a:rPr sz="749" spc="10" dirty="0">
                <a:solidFill>
                  <a:srgbClr val="5A5B59"/>
                </a:solidFill>
                <a:latin typeface="Arial"/>
                <a:cs typeface="Arial"/>
              </a:rPr>
              <a:t>t 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dob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tnlk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vl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vvk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  dobr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èinn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  <a:p>
            <a:pPr marL="231590">
              <a:lnSpc>
                <a:spcPct val="100000"/>
              </a:lnSpc>
            </a:pP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ater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iáln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  za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ez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õ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nl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   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dobrovolnfk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,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priêorn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zoz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m  tvch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to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í  tv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rí  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eod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lit</a:t>
            </a:r>
            <a:r>
              <a:rPr sz="77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779" spc="10" dirty="0">
                <a:solidFill>
                  <a:srgbClr val="6B6C69"/>
                </a:solidFill>
                <a:latin typeface="Arial"/>
                <a:cs typeface="Arial"/>
              </a:rPr>
              <a:t>tnú    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príl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hu  t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jto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mluvy.</a:t>
            </a:r>
            <a:endParaRPr sz="9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-10800000">
            <a:off x="203904" y="5184271"/>
            <a:ext cx="6491376" cy="16751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6736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]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  tak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to  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kytnuty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  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í  um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oã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ñu]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,  j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obro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ln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nç  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tlt 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kytn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uté  predme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ty</a:t>
            </a:r>
            <a:endParaRPr sz="800">
              <a:latin typeface="Arial"/>
              <a:cs typeface="Arial"/>
            </a:endParaRPr>
          </a:p>
          <a:p>
            <a:pPr marL="231590">
              <a:lnSpc>
                <a:spcPct val="100000"/>
              </a:lnSpc>
            </a:pP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ez  </a:t>
            </a:r>
            <a:r>
              <a:rPr sz="939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939" spc="10" dirty="0">
                <a:solidFill>
                  <a:srgbClr val="6B6C69"/>
                </a:solidFill>
                <a:latin typeface="Arial"/>
                <a:cs typeface="Arial"/>
              </a:rPr>
              <a:t>bvtoènéh</a:t>
            </a:r>
            <a:r>
              <a:rPr sz="93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odkl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du  v  d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ñ  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ko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nèe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vvkonu  dob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ovotnlck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]  </a:t>
            </a:r>
            <a:r>
              <a:rPr sz="939" spc="10" dirty="0">
                <a:solidFill>
                  <a:srgbClr val="6B6C69"/>
                </a:solidFill>
                <a:latin typeface="Arial"/>
                <a:cs typeface="Arial"/>
              </a:rPr>
              <a:t>é</a:t>
            </a:r>
            <a:r>
              <a:rPr sz="939" spc="10" dirty="0">
                <a:solidFill>
                  <a:srgbClr val="818582"/>
                </a:solidFill>
                <a:latin typeface="Arial"/>
                <a:cs typeface="Arial"/>
              </a:rPr>
              <a:t>l</a:t>
            </a:r>
            <a:r>
              <a:rPr sz="93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39" spc="10" dirty="0">
                <a:solidFill>
                  <a:srgbClr val="5A5B59"/>
                </a:solidFill>
                <a:latin typeface="Arial"/>
                <a:cs typeface="Arial"/>
              </a:rPr>
              <a:t>nos</a:t>
            </a:r>
            <a:r>
              <a:rPr sz="939" spc="10" dirty="0">
                <a:solidFill>
                  <a:srgbClr val="6B6C69"/>
                </a:solidFill>
                <a:latin typeface="Arial"/>
                <a:cs typeface="Arial"/>
              </a:rPr>
              <a:t>tí  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  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  zo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dpov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júcom  </a:t>
            </a:r>
            <a:r>
              <a:rPr sz="939" spc="10" dirty="0">
                <a:solidFill>
                  <a:srgbClr val="6B6C69"/>
                </a:solidFill>
                <a:latin typeface="Arial"/>
                <a:cs typeface="Arial"/>
              </a:rPr>
              <a:t>be</a:t>
            </a:r>
            <a:r>
              <a:rPr sz="939" spc="10" dirty="0">
                <a:solidFill>
                  <a:srgbClr val="5A5B59"/>
                </a:solidFill>
                <a:latin typeface="Arial"/>
                <a:cs typeface="Arial"/>
              </a:rPr>
              <a:t>ã</a:t>
            </a:r>
            <a:r>
              <a:rPr sz="939" spc="10" dirty="0">
                <a:solidFill>
                  <a:srgbClr val="6B6C69"/>
                </a:solidFill>
                <a:latin typeface="Arial"/>
                <a:cs typeface="Arial"/>
              </a:rPr>
              <a:t>né</a:t>
            </a:r>
            <a:r>
              <a:rPr sz="939" spc="10" dirty="0">
                <a:solidFill>
                  <a:srgbClr val="5A5B59"/>
                </a:solidFill>
                <a:latin typeface="Arial"/>
                <a:cs typeface="Arial"/>
              </a:rPr>
              <a:t>rn</a:t>
            </a:r>
            <a:r>
              <a:rPr sz="939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endParaRPr sz="900">
              <a:latin typeface="Arial"/>
              <a:cs typeface="Arial"/>
            </a:endParaRPr>
          </a:p>
          <a:p>
            <a:pPr marL="231590">
              <a:lnSpc>
                <a:spcPct val="100000"/>
              </a:lnSpc>
            </a:pP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opotre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niu,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eb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  v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úl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ade  s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hod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u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rnluvnv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h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939793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7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.   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mluvn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  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ny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dohodli,  z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prijím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ate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  dob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ovo</a:t>
            </a:r>
            <a:r>
              <a:rPr sz="899" spc="10" dirty="0">
                <a:solidFill>
                  <a:srgbClr val="939793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cinno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ti 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rí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ist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odpov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ti 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za</a:t>
            </a:r>
            <a:endParaRPr sz="800">
              <a:latin typeface="Arial"/>
              <a:cs typeface="Arial"/>
            </a:endParaRPr>
          </a:p>
          <a:p>
            <a:pPr marL="231590">
              <a:lnSpc>
                <a:spcPct val="100000"/>
              </a:lnSpc>
            </a:pP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odu  s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ôs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be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ú  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do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brov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or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ík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m  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a  po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ste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ie  p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e  pr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íp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ad  úrazu  do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vorníka  vj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ho  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rosp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ec</a:t>
            </a:r>
            <a:r>
              <a:rPr sz="1020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1020" spc="10" dirty="0">
                <a:solidFill>
                  <a:srgbClr val="5A5B59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8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.   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ijí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ma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sa  za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vä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uj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,   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ze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uh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rad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í    dobrov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rníkovi  vyn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lo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ze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é   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klady  na  dobr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nemo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ce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  <a:p>
            <a:pPr marL="236737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oiste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,  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obro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né  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ô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hodk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  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voín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teni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  ne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 podr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bitn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ho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tné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podr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obitn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u,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  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nikli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as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L="231590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obro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vorní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inno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ti.</a:t>
            </a:r>
            <a:endParaRPr sz="10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9.   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rijím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dobro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ci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i  sa  za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äzu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pos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kytn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ú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   v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dñoc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,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dy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   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odí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  do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brovo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ej  ci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ti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-10800000">
            <a:off x="219484" y="4504470"/>
            <a:ext cx="6465503" cy="6503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26445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res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í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hn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  5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dín,  ob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d,  príp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dne  vypl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tí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obrov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rník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vi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vo vy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4,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5  €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/d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10</a:t>
            </a:r>
            <a:r>
              <a:rPr sz="839" spc="10" dirty="0">
                <a:solidFill>
                  <a:srgbClr val="23272B"/>
                </a:solidFill>
                <a:latin typeface="Arial"/>
                <a:cs typeface="Arial"/>
              </a:rPr>
              <a:t>.  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ijím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r  d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obro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vorní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cin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ti  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sa  za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äzu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j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uh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ra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dít'  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do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brov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Yníkov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i  cesto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né  spoje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é  s  dopra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ou  z  m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5A5B59"/>
                </a:solidFill>
                <a:latin typeface="Arial"/>
                <a:cs typeface="Arial"/>
              </a:rPr>
              <a:t>est</a:t>
            </a:r>
            <a:r>
              <a:rPr sz="839" spc="10" dirty="0">
                <a:solidFill>
                  <a:srgbClr val="6B6C69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L="211005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bydli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nu  do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vorní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ti   podr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tejt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  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ml</a:t>
            </a:r>
            <a:r>
              <a:rPr sz="899" spc="10" dirty="0">
                <a:solidFill>
                  <a:srgbClr val="818582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  a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ces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tovn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ty  vyk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né</a:t>
            </a:r>
            <a:endParaRPr sz="800">
              <a:latin typeface="Arial"/>
              <a:cs typeface="Arial"/>
            </a:endParaRPr>
          </a:p>
          <a:p>
            <a:pPr marL="221298">
              <a:lnSpc>
                <a:spcPct val="100000"/>
              </a:lnSpc>
            </a:pP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obro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vor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ní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kom  na  pokyn  prijím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ra  dobr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vorn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íc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inn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ti,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to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829" spc="10" dirty="0">
                <a:solidFill>
                  <a:srgbClr val="5A5B59"/>
                </a:solidFill>
                <a:latin typeface="Arial"/>
                <a:cs typeface="Arial"/>
              </a:rPr>
              <a:t>7   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dní  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do  dñ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  ic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h  p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re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uk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áza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-10800000">
            <a:off x="5174477" y="4329371"/>
            <a:ext cx="1289211" cy="145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cesto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vny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m d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okl</a:t>
            </a:r>
            <a:r>
              <a:rPr sz="92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6B6C69"/>
                </a:solidFill>
                <a:latin typeface="Arial"/>
                <a:cs typeface="Arial"/>
              </a:rPr>
              <a:t>dom.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-10800000">
            <a:off x="200446" y="4152176"/>
            <a:ext cx="6484541" cy="15284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11.  Pri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yte  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ky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hkorv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ek  pro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mov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as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oná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ania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vorní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ci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tí  j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rník  povi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ny  </a:t>
            </a:r>
            <a:r>
              <a:rPr sz="1149" i="1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endParaRPr sz="11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-10800000">
            <a:off x="1613866" y="3989471"/>
            <a:ext cx="4849823" cy="145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ty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hto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  inf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rmovaí  kon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ktnú  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obu  ,  ktorou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je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g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.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Gra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mblickov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á.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-10800000">
            <a:off x="236094" y="3644421"/>
            <a:ext cx="6454039" cy="3155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12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. 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ôv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dy  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  s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ôsob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y  pred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cas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uk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ce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br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818582"/>
                </a:solidFill>
                <a:latin typeface="Arial"/>
                <a:cs typeface="Arial"/>
              </a:rPr>
              <a:t>r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ní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j   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inno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ti   n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  st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br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818582"/>
                </a:solidFill>
                <a:latin typeface="Arial"/>
                <a:cs typeface="Arial"/>
              </a:rPr>
              <a:t>r</a:t>
            </a:r>
            <a:r>
              <a:rPr sz="989" spc="10" dirty="0">
                <a:solidFill>
                  <a:srgbClr val="6B6C69"/>
                </a:solidFill>
                <a:latin typeface="Arial"/>
                <a:cs typeface="Arial"/>
              </a:rPr>
              <a:t>ník</a:t>
            </a:r>
            <a:r>
              <a:rPr sz="989" spc="10" dirty="0">
                <a:solidFill>
                  <a:srgbClr val="5A5B59"/>
                </a:solidFill>
                <a:latin typeface="Arial"/>
                <a:cs typeface="Arial"/>
              </a:rPr>
              <a:t>a:</a:t>
            </a:r>
            <a:endParaRPr sz="900">
              <a:latin typeface="Arial"/>
              <a:cs typeface="Arial"/>
            </a:endParaRPr>
          </a:p>
          <a:p>
            <a:pPr marL="226444">
              <a:lnSpc>
                <a:spcPct val="100000"/>
              </a:lnSpc>
            </a:pP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a.   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obr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vorník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mu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í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tú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it 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vykon  dobr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íck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 cinn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ti,  ak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ijí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mate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  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vorníck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innosti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-10800000">
            <a:off x="221599" y="3474472"/>
            <a:ext cx="6010499" cy="145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spl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il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ovinno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   v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my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nku  </a:t>
            </a:r>
            <a:r>
              <a:rPr sz="799" spc="10" dirty="0">
                <a:solidFill>
                  <a:srgbClr val="6B6C69"/>
                </a:solidFill>
                <a:latin typeface="Arial"/>
                <a:cs typeface="Arial"/>
              </a:rPr>
              <a:t>li</a:t>
            </a:r>
            <a:r>
              <a:rPr sz="799" spc="10" dirty="0">
                <a:solidFill>
                  <a:srgbClr val="5A5B59"/>
                </a:solidFill>
                <a:latin typeface="Arial"/>
                <a:cs typeface="Arial"/>
              </a:rPr>
              <a:t>.   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  v  dodatocnom  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rmin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1049" i="1" spc="10" dirty="0">
                <a:solidFill>
                  <a:srgbClr val="6B6C69"/>
                </a:solidFill>
                <a:latin typeface="Arial"/>
                <a:cs typeface="Arial"/>
              </a:rPr>
              <a:t>v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939793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mera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nom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case  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ci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zaca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tím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-10800000">
            <a:off x="4386875" y="3309672"/>
            <a:ext cx="1850370" cy="145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vykonu  dobrov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innosti.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-10800000">
            <a:off x="221905" y="2794671"/>
            <a:ext cx="6236637" cy="4855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b.   Dobrov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fník  m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ôze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ukoncit  vykon  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brovorníck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j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cinno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ti  ihn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'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,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•     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ú  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z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ivot  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o  z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ra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vi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dob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vo</a:t>
            </a:r>
            <a:r>
              <a:rPr sz="869" spc="10" dirty="0">
                <a:solidFill>
                  <a:srgbClr val="818582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ník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d'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ím  vyk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nom  d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br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rníck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j  cinn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ti  ohro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zené  a  p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rijím</a:t>
            </a:r>
            <a:r>
              <a:rPr sz="869" spc="10" dirty="0">
                <a:solidFill>
                  <a:srgbClr val="5A5B59"/>
                </a:solidFill>
                <a:latin typeface="Arial"/>
                <a:cs typeface="Arial"/>
              </a:rPr>
              <a:t>ate</a:t>
            </a:r>
            <a:r>
              <a:rPr sz="869" spc="10" dirty="0">
                <a:solidFill>
                  <a:srgbClr val="6B6C69"/>
                </a:solidFill>
                <a:latin typeface="Arial"/>
                <a:cs typeface="Arial"/>
              </a:rPr>
              <a:t>f</a:t>
            </a:r>
            <a:endParaRPr sz="800">
              <a:latin typeface="Arial"/>
              <a:cs typeface="Arial"/>
            </a:endParaRPr>
          </a:p>
          <a:p>
            <a:pPr marL="267615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ovo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í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ck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  cinno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ti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ne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í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ez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odkl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é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op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re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na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ná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p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818582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u  tohto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avu,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-10800000">
            <a:off x="1853030" y="2614422"/>
            <a:ext cx="4348190" cy="145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•     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ijím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ate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dobro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íc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ej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cinn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po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sil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vin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nos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f   v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zm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y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ds.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9,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-10800000">
            <a:off x="213951" y="2099422"/>
            <a:ext cx="6254885" cy="4803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72762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•     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  prij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í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  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rníck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   cinn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ost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i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kov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  po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ru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il  povinn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f  v zmy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ods.  10,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ní  vykonu  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 c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in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us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í  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vor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ík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bez  z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byto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ho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du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nf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f 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bu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uv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nú  v od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.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12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-10800000">
            <a:off x="226599" y="1589572"/>
            <a:ext cx="6458388" cy="48035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1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3.  Dô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pô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dc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899" spc="10" dirty="0">
                <a:solidFill>
                  <a:srgbClr val="818582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nc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pr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ijí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ma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nia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obr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cinn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sti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  st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rijím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ra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  <a:p>
            <a:pPr marL="221298">
              <a:lnSpc>
                <a:spcPct val="100000"/>
              </a:lnSpc>
            </a:pP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Prijím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t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r  dobrovorn</a:t>
            </a:r>
            <a:r>
              <a:rPr sz="959" spc="10" dirty="0">
                <a:solidFill>
                  <a:srgbClr val="818582"/>
                </a:solidFill>
                <a:latin typeface="Arial"/>
                <a:cs typeface="Arial"/>
              </a:rPr>
              <a:t>í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j   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inno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sti  m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ôz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ukon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ií   vyk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n  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do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rní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j  cin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o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ti  s  dobr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vorník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om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,  </a:t>
            </a:r>
            <a:r>
              <a:rPr sz="95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95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endParaRPr sz="900">
              <a:latin typeface="Arial"/>
              <a:cs typeface="Arial"/>
            </a:endParaRPr>
          </a:p>
          <a:p>
            <a:pPr marL="216151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ob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rovorník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:</a:t>
            </a:r>
            <a:endParaRPr sz="10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-10800000">
            <a:off x="235542" y="1239370"/>
            <a:ext cx="5965678" cy="31040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• 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ru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uj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povinno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vykon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t'  úlohy  v  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ci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nut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dobro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fn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ck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inn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osti  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ebo  po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endParaRPr sz="800">
              <a:latin typeface="Arial"/>
              <a:cs typeface="Arial"/>
            </a:endParaRPr>
          </a:p>
          <a:p>
            <a:pPr marL="180125">
              <a:lnSpc>
                <a:spcPct val="100000"/>
              </a:lnSpc>
            </a:pP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re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pe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to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   pokyny  prijím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ate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brov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rní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 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inn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-10800000">
            <a:off x="290324" y="1053972"/>
            <a:ext cx="5910895" cy="1456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• 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  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vy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kyt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rob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é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pocas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vyk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nia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do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ro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ej  c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innosti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ei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for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  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ta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nú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osob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818582"/>
                </a:solidFill>
                <a:latin typeface="Arial"/>
                <a:cs typeface="Arial"/>
              </a:rPr>
              <a:t>,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 rot="-10800000">
            <a:off x="233993" y="708921"/>
            <a:ext cx="5972373" cy="3104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• 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espe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ktuj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818582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nia  zo  strany  prijímat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ra  dobr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rníck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j  cinno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st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hr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ad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om  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áp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ln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e  a  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5A5B59"/>
                </a:solidFill>
                <a:latin typeface="Arial"/>
                <a:cs typeface="Arial"/>
              </a:rPr>
              <a:t>ôs</a:t>
            </a:r>
            <a:r>
              <a:rPr sz="899" spc="10" dirty="0">
                <a:solidFill>
                  <a:srgbClr val="6B6C69"/>
                </a:solidFill>
                <a:latin typeface="Arial"/>
                <a:cs typeface="Arial"/>
              </a:rPr>
              <a:t>obu</a:t>
            </a:r>
            <a:endParaRPr sz="800">
              <a:latin typeface="Arial"/>
              <a:cs typeface="Arial"/>
            </a:endParaRPr>
          </a:p>
          <a:p>
            <a:pPr marL="180126">
              <a:lnSpc>
                <a:spcPct val="100000"/>
              </a:lnSpc>
            </a:pP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vykonáv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ni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a  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d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ob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vorníck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j  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c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inno</a:t>
            </a:r>
            <a:r>
              <a:rPr sz="1050" spc="10" dirty="0">
                <a:solidFill>
                  <a:srgbClr val="5A5B59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6B6C69"/>
                </a:solidFill>
                <a:latin typeface="Arial"/>
                <a:cs typeface="Arial"/>
              </a:rPr>
              <a:t>ti,</a:t>
            </a:r>
            <a:endParaRPr sz="10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 rot="-10800000">
            <a:off x="3940208" y="511773"/>
            <a:ext cx="140669" cy="15134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5A5B59"/>
                </a:solidFill>
                <a:latin typeface="Arial"/>
                <a:cs typeface="Arial"/>
              </a:rPr>
              <a:t>2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10800000">
            <a:off x="-59061" y="0"/>
            <a:ext cx="7474845" cy="10584216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-10800000">
            <a:off x="374381" y="9763908"/>
            <a:ext cx="5940066" cy="30655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•   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inf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m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uj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e    pr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j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mate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a   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d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obr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ln</a:t>
            </a:r>
            <a:r>
              <a:rPr sz="809" spc="10" dirty="0">
                <a:solidFill>
                  <a:srgbClr val="89908F"/>
                </a:solidFill>
                <a:latin typeface="Arial"/>
                <a:cs typeface="Arial"/>
              </a:rPr>
              <a:t>l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ck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]     éin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st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i   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  s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ku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to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ën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cst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ach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,    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ktoré 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b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y  m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oh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li  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do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br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ovor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89908F"/>
                </a:solidFill>
                <a:latin typeface="Arial"/>
                <a:cs typeface="Arial"/>
              </a:rPr>
              <a:t>ï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kovi</a:t>
            </a:r>
            <a:endParaRPr sz="800">
              <a:latin typeface="Arial"/>
              <a:cs typeface="Arial"/>
            </a:endParaRPr>
          </a:p>
          <a:p>
            <a:pPr marL="185271">
              <a:lnSpc>
                <a:spcPct val="100000"/>
              </a:lnSpc>
            </a:pP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b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án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t   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o  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vv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k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ne   dobro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]   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é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nnost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i,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 rot="-10800000">
            <a:off x="302104" y="9426137"/>
            <a:ext cx="6285105" cy="2929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72761">
              <a:lnSpc>
                <a:spcPct val="100000"/>
              </a:lnSpc>
            </a:pP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•   por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]e   povinnost 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adne  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h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spod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á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r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t    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  nak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adat  so 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z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erenvml 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predmet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m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i.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  u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onée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nl  vy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ko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nu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otn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f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cke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]  è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ln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l   s  dobro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tník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orn  mus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í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pr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mate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r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otn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]  é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í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ost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 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bez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-10800000">
            <a:off x="327452" y="9086113"/>
            <a:ext cx="6470759" cy="2980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11003">
              <a:lnSpc>
                <a:spcPct val="100000"/>
              </a:lnSpc>
            </a:pP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zbvto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énéh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o 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od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kl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adu  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nforrno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t   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d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br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ov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lnlk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14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.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Za  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ú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ée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rn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zabezpeëe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ìa  bezpe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õ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nos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ti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a  ochran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y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zdra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89908F"/>
                </a:solidFill>
                <a:latin typeface="Arial"/>
                <a:cs typeface="Arial"/>
              </a:rPr>
              <a:t>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a  d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bro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lk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a  Pr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jímate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ê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in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nos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tt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po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uõí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 rot="-10800000">
            <a:off x="315128" y="8236056"/>
            <a:ext cx="6261787" cy="8081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ík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a   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o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r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z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ik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ách  spojen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h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  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vvk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ono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m   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otn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e]   é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nnost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i,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ktorá  b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y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mo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hl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ohroz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f   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eho  zdra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vi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ebo  zi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,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  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j  </a:t>
            </a:r>
            <a:r>
              <a:rPr sz="779" spc="10" dirty="0">
                <a:solidFill>
                  <a:srgbClr val="616464"/>
                </a:solidFill>
                <a:latin typeface="Arial"/>
                <a:cs typeface="Arial"/>
              </a:rPr>
              <a:t>o 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povinnostiach  a  opatreniac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h  </a:t>
            </a:r>
            <a:r>
              <a:rPr sz="779" spc="10" dirty="0">
                <a:solidFill>
                  <a:srgbClr val="616464"/>
                </a:solidFill>
                <a:latin typeface="Arial"/>
                <a:cs typeface="Arial"/>
              </a:rPr>
              <a:t>ne</a:t>
            </a:r>
            <a:r>
              <a:rPr sz="779" spc="10" dirty="0">
                <a:solidFill>
                  <a:srgbClr val="717675"/>
                </a:solidFill>
                <a:latin typeface="Arial"/>
                <a:cs typeface="Arial"/>
              </a:rPr>
              <a:t>vv</a:t>
            </a:r>
            <a:r>
              <a:rPr sz="779" spc="10" dirty="0">
                <a:solidFill>
                  <a:srgbClr val="616464"/>
                </a:solidFill>
                <a:latin typeface="Arial"/>
                <a:cs typeface="Arial"/>
              </a:rPr>
              <a:t>hnutn</a:t>
            </a:r>
            <a:r>
              <a:rPr sz="77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779" spc="10" dirty="0">
                <a:solidFill>
                  <a:srgbClr val="616464"/>
                </a:solidFill>
                <a:latin typeface="Arial"/>
                <a:cs typeface="Arial"/>
              </a:rPr>
              <a:t>ch 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na  zaisten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779" spc="10" dirty="0">
                <a:solidFill>
                  <a:srgbClr val="717675"/>
                </a:solidFill>
                <a:latin typeface="Arial"/>
                <a:cs typeface="Arial"/>
              </a:rPr>
              <a:t>b</a:t>
            </a:r>
            <a:r>
              <a:rPr sz="779" spc="10" dirty="0">
                <a:solidFill>
                  <a:srgbClr val="616464"/>
                </a:solidFill>
                <a:latin typeface="Arial"/>
                <a:cs typeface="Arial"/>
              </a:rPr>
              <a:t>ezpeénost</a:t>
            </a:r>
            <a:r>
              <a:rPr sz="779" spc="10" dirty="0">
                <a:solidFill>
                  <a:srgbClr val="717675"/>
                </a:solidFill>
                <a:latin typeface="Arial"/>
                <a:cs typeface="Arial"/>
              </a:rPr>
              <a:t>i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  och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any  zdra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ia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ík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a   </a:t>
            </a:r>
            <a:r>
              <a:rPr sz="989" spc="10" dirty="0">
                <a:solidFill>
                  <a:srgbClr val="616464"/>
                </a:solidFill>
                <a:latin typeface="Arial"/>
                <a:cs typeface="Arial"/>
              </a:rPr>
              <a:t>pri  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vvk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one   dobro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of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ní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cke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j   ëin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nost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l  </a:t>
            </a:r>
            <a:r>
              <a:rPr sz="98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89" spc="10" dirty="0">
                <a:solidFill>
                  <a:srgbClr val="616464"/>
                </a:solidFill>
                <a:latin typeface="Arial"/>
                <a:cs typeface="Arial"/>
              </a:rPr>
              <a:t>a  s</a:t>
            </a:r>
            <a:r>
              <a:rPr sz="98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8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8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8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89" spc="10" dirty="0">
                <a:solidFill>
                  <a:srgbClr val="717675"/>
                </a:solidFill>
                <a:latin typeface="Arial"/>
                <a:cs typeface="Arial"/>
              </a:rPr>
              <a:t>ní  vy</a:t>
            </a:r>
            <a:r>
              <a:rPr sz="989" spc="10" dirty="0">
                <a:solidFill>
                  <a:srgbClr val="616464"/>
                </a:solidFill>
                <a:latin typeface="Arial"/>
                <a:cs typeface="Arial"/>
              </a:rPr>
              <a:t>ko</a:t>
            </a:r>
            <a:r>
              <a:rPr sz="98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89" spc="10" dirty="0">
                <a:solidFill>
                  <a:srgbClr val="616464"/>
                </a:solidFill>
                <a:latin typeface="Arial"/>
                <a:cs typeface="Arial"/>
              </a:rPr>
              <a:t>anom  pre</a:t>
            </a:r>
            <a:r>
              <a:rPr sz="989" spc="10" dirty="0">
                <a:solidFill>
                  <a:srgbClr val="717675"/>
                </a:solidFill>
                <a:latin typeface="Arial"/>
                <a:cs typeface="Arial"/>
              </a:rPr>
              <a:t>d  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za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õ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at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m   dobr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ovo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tn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j   éi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nnost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  takomto   po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uõ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ní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sa  sp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ße  </a:t>
            </a:r>
            <a:r>
              <a:rPr sz="1060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1060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1060" spc="10" dirty="0">
                <a:solidFill>
                  <a:srgbClr val="616464"/>
                </a:solidFill>
                <a:latin typeface="Arial"/>
                <a:cs typeface="Arial"/>
              </a:rPr>
              <a:t>so</a:t>
            </a:r>
            <a:r>
              <a:rPr sz="1060" spc="10" dirty="0">
                <a:solidFill>
                  <a:srgbClr val="717675"/>
                </a:solidFill>
                <a:latin typeface="Arial"/>
                <a:cs typeface="Arial"/>
              </a:rPr>
              <a:t>m</a:t>
            </a:r>
            <a:r>
              <a:rPr sz="1060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1060" spc="10" dirty="0">
                <a:solidFill>
                  <a:srgbClr val="717675"/>
                </a:solidFill>
                <a:latin typeface="Arial"/>
                <a:cs typeface="Arial"/>
              </a:rPr>
              <a:t>v   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zázna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m  p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odp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san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v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oboma  </a:t>
            </a:r>
            <a:r>
              <a:rPr sz="1060" spc="10" dirty="0">
                <a:solidFill>
                  <a:srgbClr val="616464"/>
                </a:solidFill>
                <a:latin typeface="Arial"/>
                <a:cs typeface="Arial"/>
              </a:rPr>
              <a:t>z</a:t>
            </a:r>
            <a:r>
              <a:rPr sz="1060" spc="10" dirty="0">
                <a:solidFill>
                  <a:srgbClr val="717675"/>
                </a:solidFill>
                <a:latin typeface="Arial"/>
                <a:cs typeface="Arial"/>
              </a:rPr>
              <a:t>mí</a:t>
            </a:r>
            <a:r>
              <a:rPr sz="1060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106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60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1060" spc="10" dirty="0">
                <a:solidFill>
                  <a:srgbClr val="717675"/>
                </a:solidFill>
                <a:latin typeface="Arial"/>
                <a:cs typeface="Arial"/>
              </a:rPr>
              <a:t>vmt   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st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anam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i,   k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to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rv  tv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rí</a:t>
            </a:r>
            <a:endParaRPr sz="9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eodde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li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te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rnú  p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loh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u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te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to  zm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luvy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 rot="-10800000">
            <a:off x="319470" y="7896033"/>
            <a:ext cx="6478742" cy="30429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15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.  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tn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f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k    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podp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som  tejto   z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mluvy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hl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asu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,   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ze  m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u   ni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e  sú  známe  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z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dra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otné   pre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áz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ky  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vvk</a:t>
            </a:r>
            <a:r>
              <a:rPr sz="859" spc="10" dirty="0">
                <a:solidFill>
                  <a:srgbClr val="616464"/>
                </a:solidFill>
                <a:latin typeface="Arial"/>
                <a:cs typeface="Arial"/>
              </a:rPr>
              <a:t>on</a:t>
            </a:r>
            <a:r>
              <a:rPr sz="859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endParaRPr sz="800">
              <a:latin typeface="Arial"/>
              <a:cs typeface="Arial"/>
            </a:endParaRPr>
          </a:p>
          <a:p>
            <a:pPr marL="221296">
              <a:lnSpc>
                <a:spcPct val="100000"/>
              </a:lnSpc>
            </a:pP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dobro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F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   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è</a:t>
            </a:r>
            <a:r>
              <a:rPr sz="96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nnost</a:t>
            </a:r>
            <a:r>
              <a:rPr sz="969" spc="10" dirty="0">
                <a:solidFill>
                  <a:srgbClr val="717675"/>
                </a:solidFill>
                <a:latin typeface="Arial"/>
                <a:cs typeface="Arial"/>
              </a:rPr>
              <a:t>i  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vzh</a:t>
            </a:r>
            <a:r>
              <a:rPr sz="96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ad</a:t>
            </a:r>
            <a:r>
              <a:rPr sz="969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m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na  po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ahu  a  druh  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vyk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á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an</a:t>
            </a:r>
            <a:r>
              <a:rPr sz="869" spc="10" dirty="0">
                <a:solidFill>
                  <a:srgbClr val="434646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 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dob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ovo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ckej  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ëìnnost</a:t>
            </a:r>
            <a:r>
              <a:rPr sz="969" spc="10" dirty="0">
                <a:solidFill>
                  <a:srgbClr val="717675"/>
                </a:solidFill>
                <a:latin typeface="Arial"/>
                <a:cs typeface="Arial"/>
              </a:rPr>
              <a:t>t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edenej  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te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to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 rot="-10800000">
            <a:off x="6092032" y="7726022"/>
            <a:ext cx="484883" cy="1456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zm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e.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-10800000">
            <a:off x="3443254" y="7549565"/>
            <a:ext cx="411199" cy="2318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50" spc="10" dirty="0">
                <a:solidFill>
                  <a:srgbClr val="616464"/>
                </a:solidFill>
                <a:latin typeface="Arial"/>
                <a:cs typeface="Arial"/>
              </a:rPr>
              <a:t>cl.  </a:t>
            </a:r>
            <a:r>
              <a:rPr sz="999" spc="10" dirty="0">
                <a:solidFill>
                  <a:srgbClr val="616464"/>
                </a:solidFill>
                <a:latin typeface="Arial"/>
                <a:cs typeface="Arial"/>
              </a:rPr>
              <a:t>v.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-10800000">
            <a:off x="2501962" y="7389700"/>
            <a:ext cx="2299434" cy="1513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19" spc="10" dirty="0">
                <a:solidFill>
                  <a:srgbClr val="616464"/>
                </a:solidFill>
                <a:latin typeface="Arial"/>
                <a:cs typeface="Arial"/>
              </a:rPr>
              <a:t>ZÁVERECNÉ ZMLUVNÉ USTANOVENIA</a:t>
            </a:r>
            <a:endParaRPr sz="9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-10800000">
            <a:off x="328224" y="7040824"/>
            <a:ext cx="6469987" cy="1560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99" spc="10" dirty="0">
                <a:solidFill>
                  <a:srgbClr val="616464"/>
                </a:solidFill>
                <a:latin typeface="Arial"/>
                <a:cs typeface="Arial"/>
              </a:rPr>
              <a:t>1</a:t>
            </a:r>
            <a:r>
              <a:rPr sz="999" spc="10" dirty="0">
                <a:solidFill>
                  <a:srgbClr val="717675"/>
                </a:solidFill>
                <a:latin typeface="Arial"/>
                <a:cs typeface="Arial"/>
              </a:rPr>
              <a:t>.   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Prá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  a  po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vi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nnost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touto  zm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ou  neupra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ené  sa  b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ud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ú  r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adit  pr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usn</a:t>
            </a:r>
            <a:r>
              <a:rPr sz="899" spc="10" dirty="0">
                <a:solidFill>
                  <a:srgbClr val="A6ADAE"/>
                </a:solidFill>
                <a:latin typeface="Arial"/>
                <a:cs typeface="Arial"/>
              </a:rPr>
              <a:t>.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i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ustano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eniami  zákona  </a:t>
            </a:r>
            <a:r>
              <a:rPr sz="1550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1550" spc="10" dirty="0">
                <a:solidFill>
                  <a:srgbClr val="717675"/>
                </a:solidFill>
                <a:latin typeface="Arial"/>
                <a:cs typeface="Arial"/>
              </a:rPr>
              <a:t>.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406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/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2011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-10800000">
            <a:off x="297251" y="4846127"/>
            <a:ext cx="6506107" cy="217033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16150">
              <a:lnSpc>
                <a:spcPct val="100000"/>
              </a:lnSpc>
            </a:pP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.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z.  o  do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b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ov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f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 v  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atno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m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znení  a  pr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us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 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ustano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   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seobecne  z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áv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äz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ch   prá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vny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  <a:p>
            <a:pPr marL="226443">
              <a:lnSpc>
                <a:spcPct val="100000"/>
              </a:lnSpc>
            </a:pP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predp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ov.</a:t>
            </a:r>
            <a:endParaRPr sz="10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2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.   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Zm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u  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je   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rnoãn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é  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m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en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if   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n  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omnvmi 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doda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tk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mi,  k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toré  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tv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or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ej  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eodde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lì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te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ú  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ú</a:t>
            </a:r>
            <a:r>
              <a:rPr sz="900" spc="10" dirty="0">
                <a:solidFill>
                  <a:srgbClr val="616464"/>
                </a:solidFill>
                <a:latin typeface="Arial"/>
                <a:cs typeface="Arial"/>
              </a:rPr>
              <a:t>õast.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3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.   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k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ú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on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,  k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t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ory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má  b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yt  vyk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onan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y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ro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st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d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tv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om   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ìn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fc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ma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éné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ho    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y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stém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u  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sport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u  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nernoãno   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ta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59" spc="10" dirty="0">
                <a:solidFill>
                  <a:srgbClr val="616464"/>
                </a:solidFill>
                <a:latin typeface="Arial"/>
                <a:cs typeface="Arial"/>
              </a:rPr>
              <a:t>t</a:t>
            </a:r>
            <a:r>
              <a:rPr sz="959" spc="10" dirty="0">
                <a:solidFill>
                  <a:srgbClr val="717675"/>
                </a:solidFill>
                <a:latin typeface="Arial"/>
                <a:cs typeface="Arial"/>
              </a:rPr>
              <a:t>o  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vvk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0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809" spc="10" dirty="0">
                <a:solidFill>
                  <a:srgbClr val="717675"/>
                </a:solidFill>
                <a:latin typeface="Arial"/>
                <a:cs typeface="Arial"/>
              </a:rPr>
              <a:t>t,</a:t>
            </a:r>
            <a:endParaRPr sz="800">
              <a:latin typeface="Arial"/>
              <a:cs typeface="Arial"/>
            </a:endParaRPr>
          </a:p>
          <a:p>
            <a:pPr marL="231589">
              <a:lnSpc>
                <a:spcPct val="100000"/>
              </a:lnSpc>
            </a:pP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po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inná  osoba  ho  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vyk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oná  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l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st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nne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 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forme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.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k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mo</a:t>
            </a:r>
            <a:r>
              <a:rPr sz="969" spc="10" dirty="0">
                <a:solidFill>
                  <a:srgbClr val="717675"/>
                </a:solidFill>
                <a:latin typeface="Arial"/>
                <a:cs typeface="Arial"/>
              </a:rPr>
              <a:t>ã</a:t>
            </a:r>
            <a:r>
              <a:rPr sz="96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969" spc="10" dirty="0">
                <a:solidFill>
                  <a:srgbClr val="717675"/>
                </a:solidFill>
                <a:latin typeface="Arial"/>
                <a:cs typeface="Arial"/>
              </a:rPr>
              <a:t>é  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z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ere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nenie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,  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po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nná  osoba  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in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for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m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ác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u  z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jní</a:t>
            </a:r>
            <a:endParaRPr sz="800">
              <a:latin typeface="Arial"/>
              <a:cs typeface="Arial"/>
            </a:endParaRPr>
          </a:p>
          <a:p>
            <a:pPr marL="231589">
              <a:lnSpc>
                <a:spcPct val="100000"/>
              </a:lnSpc>
            </a:pP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  s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ojom  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w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ebo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om  síd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.   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Po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in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ost  </a:t>
            </a: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z</a:t>
            </a:r>
            <a:r>
              <a:rPr sz="94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erejño</a:t>
            </a:r>
            <a:r>
              <a:rPr sz="94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at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údaje  </a:t>
            </a: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na  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w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ebo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om  síd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sporto</a:t>
            </a:r>
            <a:r>
              <a:rPr sz="94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49" spc="10" dirty="0">
                <a:solidFill>
                  <a:srgbClr val="717675"/>
                </a:solidFill>
                <a:latin typeface="Arial"/>
                <a:cs typeface="Arial"/>
              </a:rPr>
              <a:t>]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orga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ni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zá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ci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1049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1049" spc="10" dirty="0">
                <a:solidFill>
                  <a:srgbClr val="616464"/>
                </a:solidFill>
                <a:latin typeface="Arial"/>
                <a:cs typeface="Arial"/>
              </a:rPr>
              <a:t>rvá  </a:t>
            </a: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do</a:t>
            </a:r>
            <a:endParaRPr sz="900">
              <a:latin typeface="Arial"/>
              <a:cs typeface="Arial"/>
            </a:endParaRPr>
          </a:p>
          <a:p>
            <a:pPr marL="236735">
              <a:lnSpc>
                <a:spcPct val="100000"/>
              </a:lnSpc>
            </a:pPr>
            <a:r>
              <a:rPr sz="1029" spc="10" dirty="0">
                <a:solidFill>
                  <a:srgbClr val="616464"/>
                </a:solidFill>
                <a:latin typeface="Arial"/>
                <a:cs typeface="Arial"/>
              </a:rPr>
              <a:t>ëasu</a:t>
            </a:r>
            <a:r>
              <a:rPr sz="1029" spc="10" dirty="0">
                <a:solidFill>
                  <a:srgbClr val="717675"/>
                </a:solidFill>
                <a:latin typeface="Arial"/>
                <a:cs typeface="Arial"/>
              </a:rPr>
              <a:t>,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kym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o  ú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da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neb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ú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erej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ñov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ané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  </a:t>
            </a:r>
            <a:r>
              <a:rPr sz="1029" spc="10" dirty="0">
                <a:solidFill>
                  <a:srgbClr val="717675"/>
                </a:solidFill>
                <a:latin typeface="Arial"/>
                <a:cs typeface="Arial"/>
              </a:rPr>
              <a:t>p</a:t>
            </a:r>
            <a:r>
              <a:rPr sz="1029" spc="10" dirty="0">
                <a:solidFill>
                  <a:srgbClr val="616464"/>
                </a:solidFill>
                <a:latin typeface="Arial"/>
                <a:cs typeface="Arial"/>
              </a:rPr>
              <a:t>r</a:t>
            </a:r>
            <a:r>
              <a:rPr sz="1029" spc="10" dirty="0">
                <a:solidFill>
                  <a:srgbClr val="717675"/>
                </a:solidFill>
                <a:latin typeface="Arial"/>
                <a:cs typeface="Arial"/>
              </a:rPr>
              <a:t>f</a:t>
            </a:r>
            <a:r>
              <a:rPr sz="1029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10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1029" spc="10" dirty="0">
                <a:solidFill>
                  <a:srgbClr val="616464"/>
                </a:solidFill>
                <a:latin typeface="Arial"/>
                <a:cs typeface="Arial"/>
              </a:rPr>
              <a:t>usn</a:t>
            </a:r>
            <a:r>
              <a:rPr sz="10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2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1029" spc="10" dirty="0">
                <a:solidFill>
                  <a:srgbClr val="717675"/>
                </a:solidFill>
                <a:latin typeface="Arial"/>
                <a:cs typeface="Arial"/>
              </a:rPr>
              <a:t>h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reg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stroch  </a:t>
            </a:r>
            <a:r>
              <a:rPr sz="77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779" spc="10" dirty="0">
                <a:solidFill>
                  <a:srgbClr val="616464"/>
                </a:solidFill>
                <a:latin typeface="Arial"/>
                <a:cs typeface="Arial"/>
              </a:rPr>
              <a:t>nforrna</a:t>
            </a:r>
            <a:r>
              <a:rPr sz="779" spc="10" dirty="0">
                <a:solidFill>
                  <a:srgbClr val="717675"/>
                </a:solidFill>
                <a:latin typeface="Arial"/>
                <a:cs typeface="Arial"/>
              </a:rPr>
              <a:t>énéh</a:t>
            </a:r>
            <a:r>
              <a:rPr sz="779" spc="10" dirty="0">
                <a:solidFill>
                  <a:srgbClr val="616464"/>
                </a:solidFill>
                <a:latin typeface="Arial"/>
                <a:cs typeface="Arial"/>
              </a:rPr>
              <a:t>o 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sys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ém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u  </a:t>
            </a:r>
            <a:r>
              <a:rPr sz="1029" spc="10" dirty="0">
                <a:solidFill>
                  <a:srgbClr val="616464"/>
                </a:solidFill>
                <a:latin typeface="Arial"/>
                <a:cs typeface="Arial"/>
              </a:rPr>
              <a:t>sport</a:t>
            </a:r>
            <a:r>
              <a:rPr sz="1029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r>
              <a:rPr sz="1029" spc="10" dirty="0">
                <a:solidFill>
                  <a:srgbClr val="616464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4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.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sa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ktor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é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sta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 Zm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luvy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sta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nym</a:t>
            </a:r>
            <a:r>
              <a:rPr sz="929" spc="10" dirty="0">
                <a:solidFill>
                  <a:srgbClr val="89908F"/>
                </a:solidFill>
                <a:latin typeface="Arial"/>
                <a:cs typeface="Arial"/>
              </a:rPr>
              <a:t>,   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úc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nny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m  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bo  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vyk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atern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m,   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emá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át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endParaRPr sz="900">
              <a:latin typeface="Arial"/>
              <a:cs typeface="Arial"/>
            </a:endParaRPr>
          </a:p>
          <a:p>
            <a:pPr marL="236735">
              <a:lnSpc>
                <a:spcPct val="100000"/>
              </a:lnSpc>
            </a:pP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atnos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t,  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úci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nnost  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ebo  ne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vyk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rn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osf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pl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yv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ostat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é  ustano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  Z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m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uvy</a:t>
            </a:r>
            <a:r>
              <a:rPr sz="929" spc="10" dirty="0">
                <a:solidFill>
                  <a:srgbClr val="434646"/>
                </a:solidFill>
                <a:latin typeface="Arial"/>
                <a:cs typeface="Arial"/>
              </a:rPr>
              <a:t>. 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é  st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ny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sa</a:t>
            </a:r>
            <a:endParaRPr sz="900">
              <a:latin typeface="Arial"/>
              <a:cs typeface="Arial"/>
            </a:endParaRPr>
          </a:p>
          <a:p>
            <a:pPr marL="226442">
              <a:lnSpc>
                <a:spcPct val="100000"/>
              </a:lnSpc>
            </a:pP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mto  do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ho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li,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ze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  ú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zke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j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úcinn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ost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 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  be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z  o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d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ad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u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nahrad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  to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  usta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 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novym,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ri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m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né</a:t>
            </a:r>
            <a:endParaRPr sz="900">
              <a:latin typeface="Arial"/>
              <a:cs typeface="Arial"/>
            </a:endParaRPr>
          </a:p>
          <a:p>
            <a:pPr marL="231588">
              <a:lnSpc>
                <a:spcPct val="100000"/>
              </a:lnSpc>
            </a:pP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stano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enia  Zmlu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vy,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ktoré  nie  sú  s  nep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mi  ustano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  v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rozpore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,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ostá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ú  </a:t>
            </a:r>
            <a:r>
              <a:rPr sz="979" spc="10" dirty="0">
                <a:solidFill>
                  <a:srgbClr val="717675"/>
                </a:solidFill>
                <a:latin typeface="Arial"/>
                <a:cs typeface="Arial"/>
              </a:rPr>
              <a:t>v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no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ú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in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nosti.</a:t>
            </a:r>
            <a:endParaRPr sz="900">
              <a:latin typeface="Arial"/>
              <a:cs typeface="Arial"/>
            </a:endParaRPr>
          </a:p>
          <a:p>
            <a:pPr marL="10292">
              <a:lnSpc>
                <a:spcPct val="100000"/>
              </a:lnSpc>
            </a:pPr>
            <a:r>
              <a:rPr sz="1100" spc="10" dirty="0">
                <a:solidFill>
                  <a:srgbClr val="616464"/>
                </a:solidFill>
                <a:latin typeface="Arial"/>
                <a:cs typeface="Arial"/>
              </a:rPr>
              <a:t>5.  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Zmlu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  sa  r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ad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slo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ens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ky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m  prá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n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y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m  por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ad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m.</a:t>
            </a:r>
            <a:endParaRPr sz="1000">
              <a:latin typeface="Arial"/>
              <a:cs typeface="Arial"/>
            </a:endParaRPr>
          </a:p>
          <a:p>
            <a:pPr marL="10292">
              <a:lnSpc>
                <a:spcPct val="100000"/>
              </a:lnSpc>
            </a:pP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6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. 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Rozhod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ny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m  jazykom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az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k  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ens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ky  v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pr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pade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,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sa  Zm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hoto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vuj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  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ace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ry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h  </a:t>
            </a:r>
            <a:r>
              <a:rPr sz="929" spc="10" dirty="0">
                <a:solidFill>
                  <a:srgbClr val="89908F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azy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-10800000">
            <a:off x="320046" y="4346396"/>
            <a:ext cx="6473021" cy="4702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21296">
              <a:lnSpc>
                <a:spcPct val="100000"/>
              </a:lnSpc>
            </a:pP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vyh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oto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en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ach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7.  Zm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né  st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an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y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podp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som  te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to  Zm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vy  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otv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rdz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ujú,  z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e  zmlu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u  ne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od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p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ísa</a:t>
            </a:r>
            <a:r>
              <a:rPr sz="929" spc="10" dirty="0">
                <a:solidFill>
                  <a:srgbClr val="89908F"/>
                </a:solidFill>
                <a:latin typeface="Arial"/>
                <a:cs typeface="Arial"/>
              </a:rPr>
              <a:t>l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i   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za  nápadne  ne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vyho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dn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y</a:t>
            </a:r>
            <a:r>
              <a:rPr sz="92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929" spc="10" dirty="0">
                <a:solidFill>
                  <a:srgbClr val="717675"/>
                </a:solidFill>
                <a:latin typeface="Arial"/>
                <a:cs typeface="Arial"/>
              </a:rPr>
              <a:t>h</a:t>
            </a:r>
            <a:endParaRPr sz="900">
              <a:latin typeface="Arial"/>
              <a:cs typeface="Arial"/>
            </a:endParaRPr>
          </a:p>
          <a:p>
            <a:pPr marL="231589">
              <a:lnSpc>
                <a:spcPct val="100000"/>
              </a:lnSpc>
            </a:pP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podm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enok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,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jej  obsa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h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si  prec</a:t>
            </a:r>
            <a:r>
              <a:rPr sz="899" spc="10" dirty="0">
                <a:solidFill>
                  <a:srgbClr val="89908F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ta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89908F"/>
                </a:solidFill>
                <a:latin typeface="Arial"/>
                <a:cs typeface="Arial"/>
              </a:rPr>
              <a:t>,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obsa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h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u  po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ozume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li,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zna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ú  prá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ne  nás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ed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ky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Zm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vy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  znak  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ic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m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-10800000">
            <a:off x="2049245" y="4001221"/>
            <a:ext cx="4743822" cy="3156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31589">
              <a:lnSpc>
                <a:spcPct val="100000"/>
              </a:lnSpc>
            </a:pP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epodm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eneného  súh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asu  s  je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j  o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bsahom  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j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u  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vl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astnor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u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e  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p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odp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í</a:t>
            </a:r>
            <a:r>
              <a:rPr sz="1020" spc="10" dirty="0">
                <a:solidFill>
                  <a:srgbClr val="616464"/>
                </a:solidFill>
                <a:latin typeface="Arial"/>
                <a:cs typeface="Arial"/>
              </a:rPr>
              <a:t>sa</a:t>
            </a:r>
            <a:r>
              <a:rPr sz="1020" spc="10" dirty="0">
                <a:solidFill>
                  <a:srgbClr val="717675"/>
                </a:solidFill>
                <a:latin typeface="Arial"/>
                <a:cs typeface="Arial"/>
              </a:rPr>
              <a:t>li.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49" spc="10" dirty="0">
                <a:solidFill>
                  <a:srgbClr val="616464"/>
                </a:solidFill>
                <a:latin typeface="Arial"/>
                <a:cs typeface="Arial"/>
              </a:rPr>
              <a:t>8.  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Zmlu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adob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úd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ú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c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nnost  dnom  po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d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p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u  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Zm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luvy  o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b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ma  z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ml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u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vny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mi  stra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r>
              <a:rPr sz="899" spc="10" dirty="0">
                <a:solidFill>
                  <a:srgbClr val="717675"/>
                </a:solidFill>
                <a:latin typeface="Arial"/>
                <a:cs typeface="Arial"/>
              </a:rPr>
              <a:t>mi.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-10800000">
            <a:off x="5450811" y="3326328"/>
            <a:ext cx="1563552" cy="4856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Pr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ílo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h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y:</a:t>
            </a:r>
            <a:endParaRPr sz="1000">
              <a:latin typeface="Arial"/>
              <a:cs typeface="Arial"/>
            </a:endParaRPr>
          </a:p>
          <a:p>
            <a:pPr marL="231589">
              <a:lnSpc>
                <a:spcPct val="100000"/>
              </a:lnSpc>
            </a:pP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l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.   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Caso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vy  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r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zp</a:t>
            </a:r>
            <a:r>
              <a:rPr sz="1050" spc="10" dirty="0">
                <a:solidFill>
                  <a:srgbClr val="717675"/>
                </a:solidFill>
                <a:latin typeface="Arial"/>
                <a:cs typeface="Arial"/>
              </a:rPr>
              <a:t>i</a:t>
            </a:r>
            <a:r>
              <a:rPr sz="1050" spc="10" dirty="0">
                <a:solidFill>
                  <a:srgbClr val="616464"/>
                </a:solidFill>
                <a:latin typeface="Arial"/>
                <a:cs typeface="Arial"/>
              </a:rPr>
              <a:t>s</a:t>
            </a:r>
            <a:endParaRPr sz="1000">
              <a:latin typeface="Arial"/>
              <a:cs typeface="Arial"/>
            </a:endParaRPr>
          </a:p>
          <a:p>
            <a:pPr marL="226443">
              <a:lnSpc>
                <a:spcPct val="100000"/>
              </a:lnSpc>
            </a:pPr>
            <a:r>
              <a:rPr sz="919" spc="10" dirty="0">
                <a:solidFill>
                  <a:srgbClr val="616464"/>
                </a:solidFill>
                <a:latin typeface="Arial"/>
                <a:cs typeface="Arial"/>
              </a:rPr>
              <a:t>2</a:t>
            </a:r>
            <a:r>
              <a:rPr sz="919" spc="10" dirty="0">
                <a:solidFill>
                  <a:srgbClr val="717675"/>
                </a:solidFill>
                <a:latin typeface="Arial"/>
                <a:cs typeface="Arial"/>
              </a:rPr>
              <a:t>.   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Záznam  zo  s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l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e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ni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-10800000">
            <a:off x="5151620" y="2800836"/>
            <a:ext cx="1420149" cy="1456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V  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Cadei 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dn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a  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0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1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.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01.  2</a:t>
            </a:r>
            <a:r>
              <a:rPr sz="839" spc="10" dirty="0">
                <a:solidFill>
                  <a:srgbClr val="717675"/>
                </a:solidFill>
                <a:latin typeface="Arial"/>
                <a:cs typeface="Arial"/>
              </a:rPr>
              <a:t>0</a:t>
            </a:r>
            <a:r>
              <a:rPr sz="839" spc="10" dirty="0">
                <a:solidFill>
                  <a:srgbClr val="616464"/>
                </a:solidFill>
                <a:latin typeface="Arial"/>
                <a:cs typeface="Arial"/>
              </a:rPr>
              <a:t>18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-10800000">
            <a:off x="1790919" y="2628572"/>
            <a:ext cx="1322449" cy="13032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Te</a:t>
            </a:r>
            <a:r>
              <a:rPr sz="900" spc="10" dirty="0">
                <a:solidFill>
                  <a:srgbClr val="89908F"/>
                </a:solidFill>
                <a:latin typeface="Arial"/>
                <a:cs typeface="Arial"/>
              </a:rPr>
              <a:t>l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89908F"/>
                </a:solidFill>
                <a:latin typeface="Arial"/>
                <a:cs typeface="Arial"/>
              </a:rPr>
              <a:t>vy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c</a:t>
            </a:r>
            <a:r>
              <a:rPr sz="900" spc="10" dirty="0">
                <a:solidFill>
                  <a:srgbClr val="89908F"/>
                </a:solidFill>
                <a:latin typeface="Arial"/>
                <a:cs typeface="Arial"/>
              </a:rPr>
              <a:t>h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89908F"/>
                </a:solidFill>
                <a:latin typeface="Arial"/>
                <a:cs typeface="Arial"/>
              </a:rPr>
              <a:t>vn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á    </a:t>
            </a:r>
            <a:r>
              <a:rPr sz="900" spc="10" dirty="0">
                <a:solidFill>
                  <a:srgbClr val="A6ADAE"/>
                </a:solidFill>
                <a:latin typeface="Arial"/>
                <a:cs typeface="Arial"/>
              </a:rPr>
              <a:t>j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ed</a:t>
            </a:r>
            <a:r>
              <a:rPr sz="900" spc="10" dirty="0">
                <a:solidFill>
                  <a:srgbClr val="89908F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o</a:t>
            </a:r>
            <a:r>
              <a:rPr sz="900" spc="10" dirty="0">
                <a:solidFill>
                  <a:srgbClr val="89908F"/>
                </a:solidFill>
                <a:latin typeface="Arial"/>
                <a:cs typeface="Arial"/>
              </a:rPr>
              <a:t>t</a:t>
            </a:r>
            <a:r>
              <a:rPr sz="900" spc="10" dirty="0">
                <a:solidFill>
                  <a:srgbClr val="717675"/>
                </a:solidFill>
                <a:latin typeface="Arial"/>
                <a:cs typeface="Arial"/>
              </a:rPr>
              <a:t>a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-10800000">
            <a:off x="1685221" y="2368394"/>
            <a:ext cx="1438440" cy="2681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60" spc="10" dirty="0">
                <a:solidFill>
                  <a:srgbClr val="717675"/>
                </a:solidFill>
                <a:latin typeface="Arial"/>
                <a:cs typeface="Arial"/>
              </a:rPr>
              <a:t>Lokomotîva  </a:t>
            </a:r>
            <a:r>
              <a:rPr sz="1110" spc="10" dirty="0">
                <a:solidFill>
                  <a:srgbClr val="717675"/>
                </a:solidFill>
                <a:latin typeface="Arial"/>
                <a:cs typeface="Arial"/>
              </a:rPr>
              <a:t>Cadca</a:t>
            </a:r>
            <a:endParaRPr sz="11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-10800000">
            <a:off x="3037818" y="2323808"/>
            <a:ext cx="80696" cy="1059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89" spc="10" dirty="0">
                <a:solidFill>
                  <a:srgbClr val="A6ADAE"/>
                </a:solidFill>
                <a:latin typeface="Arial"/>
                <a:cs typeface="Arial"/>
              </a:rPr>
              <a:t>....</a:t>
            </a:r>
            <a:endParaRPr sz="3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-10800000">
            <a:off x="2536023" y="2325258"/>
            <a:ext cx="52408" cy="984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89908F"/>
                </a:solidFill>
                <a:latin typeface="Arial"/>
                <a:cs typeface="Arial"/>
              </a:rPr>
              <a:t>..</a:t>
            </a:r>
            <a:endParaRPr sz="4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-10800000">
            <a:off x="2298945" y="2310764"/>
            <a:ext cx="88776" cy="1741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B7C2C3"/>
                </a:solidFill>
                <a:latin typeface="Arial"/>
                <a:cs typeface="Arial"/>
              </a:rPr>
              <a:t>..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-10800000">
            <a:off x="2106006" y="2313662"/>
            <a:ext cx="178787" cy="977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9" spc="10" dirty="0">
                <a:solidFill>
                  <a:srgbClr val="A6ADAE"/>
                </a:solidFill>
                <a:latin typeface="Arial"/>
                <a:cs typeface="Arial"/>
              </a:rPr>
              <a:t>,,..  </a:t>
            </a:r>
            <a:r>
              <a:rPr sz="329" spc="10" dirty="0">
                <a:solidFill>
                  <a:srgbClr val="A6ADAE"/>
                </a:solidFill>
                <a:latin typeface="Arial"/>
                <a:cs typeface="Arial"/>
              </a:rPr>
              <a:t>.-</a:t>
            </a:r>
            <a:r>
              <a:rPr sz="729" spc="10" dirty="0">
                <a:solidFill>
                  <a:srgbClr val="A6ADAE"/>
                </a:solidFill>
                <a:latin typeface="Arial"/>
                <a:cs typeface="Arial"/>
              </a:rPr>
              <a:t>.</a:t>
            </a:r>
            <a:r>
              <a:rPr sz="729" spc="10" dirty="0">
                <a:solidFill>
                  <a:srgbClr val="717675"/>
                </a:solidFill>
                <a:latin typeface="Arial"/>
                <a:cs typeface="Arial"/>
              </a:rPr>
              <a:t>..</a:t>
            </a:r>
            <a:endParaRPr sz="7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-10800000">
            <a:off x="2129928" y="2220125"/>
            <a:ext cx="365868" cy="1117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29" spc="10" dirty="0">
                <a:solidFill>
                  <a:srgbClr val="B7C2C3"/>
                </a:solidFill>
                <a:latin typeface="Arial"/>
                <a:cs typeface="Arial"/>
              </a:rPr>
              <a:t>-   </a:t>
            </a:r>
            <a:r>
              <a:rPr sz="1179" spc="10" dirty="0">
                <a:solidFill>
                  <a:srgbClr val="B7C2C3"/>
                </a:solidFill>
                <a:latin typeface="Arial"/>
                <a:cs typeface="Arial"/>
              </a:rPr>
              <a:t>-</a:t>
            </a:r>
            <a:r>
              <a:rPr sz="1179" spc="10" dirty="0">
                <a:solidFill>
                  <a:srgbClr val="A6ADAE"/>
                </a:solidFill>
                <a:latin typeface="Arial"/>
                <a:cs typeface="Arial"/>
              </a:rPr>
              <a:t>-  </a:t>
            </a:r>
            <a:r>
              <a:rPr sz="829" spc="10" dirty="0">
                <a:solidFill>
                  <a:srgbClr val="B7C2C3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-10800000">
            <a:off x="1714192" y="2211429"/>
            <a:ext cx="339011" cy="1265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29" spc="10" dirty="0">
                <a:solidFill>
                  <a:srgbClr val="A6ADAE"/>
                </a:solidFill>
                <a:latin typeface="Arial"/>
                <a:cs typeface="Arial"/>
              </a:rPr>
              <a:t>..   </a:t>
            </a:r>
            <a:r>
              <a:rPr sz="1029" spc="10" dirty="0">
                <a:solidFill>
                  <a:srgbClr val="A6ADAE"/>
                </a:solidFill>
                <a:latin typeface="Arial"/>
                <a:cs typeface="Arial"/>
              </a:rPr>
              <a:t>-  -</a:t>
            </a:r>
            <a:endParaRPr sz="10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-10800000">
            <a:off x="5063846" y="1631509"/>
            <a:ext cx="1482191" cy="4446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290" spc="10" dirty="0">
                <a:solidFill>
                  <a:srgbClr val="616464"/>
                </a:solidFill>
                <a:latin typeface="Arial"/>
                <a:cs typeface="Arial"/>
              </a:rPr>
              <a:t>.</a:t>
            </a:r>
            <a:r>
              <a:rPr sz="1290" spc="10" dirty="0">
                <a:solidFill>
                  <a:srgbClr val="717675"/>
                </a:solidFill>
                <a:latin typeface="Arial"/>
                <a:cs typeface="Arial"/>
              </a:rPr>
              <a:t>...~j</a:t>
            </a:r>
            <a:r>
              <a:rPr sz="1290" spc="10" dirty="0">
                <a:solidFill>
                  <a:srgbClr val="616464"/>
                </a:solidFill>
                <a:latin typeface="Arial"/>
                <a:cs typeface="Arial"/>
              </a:rPr>
              <a:t>···</a:t>
            </a:r>
            <a:r>
              <a:rPr sz="1290" spc="10" dirty="0">
                <a:solidFill>
                  <a:srgbClr val="717675"/>
                </a:solidFill>
                <a:latin typeface="Arial"/>
                <a:cs typeface="Arial"/>
              </a:rPr>
              <a:t>·</a:t>
            </a:r>
            <a:r>
              <a:rPr sz="1290" spc="10" dirty="0">
                <a:solidFill>
                  <a:srgbClr val="616464"/>
                </a:solidFill>
                <a:latin typeface="Arial"/>
                <a:cs typeface="Arial"/>
              </a:rPr>
              <a:t>·</a:t>
            </a:r>
            <a:r>
              <a:rPr sz="1290" spc="10" dirty="0">
                <a:solidFill>
                  <a:srgbClr val="717675"/>
                </a:solidFill>
                <a:latin typeface="Arial"/>
                <a:cs typeface="Arial"/>
              </a:rPr>
              <a:t>·</a:t>
            </a:r>
            <a:r>
              <a:rPr sz="1290" spc="10" dirty="0">
                <a:solidFill>
                  <a:srgbClr val="616464"/>
                </a:solidFill>
                <a:latin typeface="Arial"/>
                <a:cs typeface="Arial"/>
              </a:rPr>
              <a:t>·····</a:t>
            </a:r>
            <a:r>
              <a:rPr sz="1290" spc="10" dirty="0">
                <a:solidFill>
                  <a:srgbClr val="717675"/>
                </a:solidFill>
                <a:latin typeface="Arial"/>
                <a:cs typeface="Arial"/>
              </a:rPr>
              <a:t>·</a:t>
            </a:r>
            <a:r>
              <a:rPr sz="1290" spc="10" dirty="0">
                <a:solidFill>
                  <a:srgbClr val="616464"/>
                </a:solidFill>
                <a:latin typeface="Arial"/>
                <a:cs typeface="Arial"/>
              </a:rPr>
              <a:t>········</a:t>
            </a:r>
            <a:endParaRPr sz="12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-10800000">
            <a:off x="5400785" y="1610756"/>
            <a:ext cx="702659" cy="1456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d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ob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v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o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r</a:t>
            </a:r>
            <a:r>
              <a:rPr sz="869" spc="10" dirty="0">
                <a:solidFill>
                  <a:srgbClr val="616464"/>
                </a:solidFill>
                <a:latin typeface="Arial"/>
                <a:cs typeface="Arial"/>
              </a:rPr>
              <a:t>ní</a:t>
            </a:r>
            <a:r>
              <a:rPr sz="869" spc="10" dirty="0">
                <a:solidFill>
                  <a:srgbClr val="717675"/>
                </a:solidFill>
                <a:latin typeface="Arial"/>
                <a:cs typeface="Arial"/>
              </a:rPr>
              <a:t>k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-10800000">
            <a:off x="1446387" y="1652127"/>
            <a:ext cx="1955181" cy="1558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29" spc="10" dirty="0">
                <a:solidFill>
                  <a:srgbClr val="616464"/>
                </a:solidFill>
                <a:latin typeface="Arial"/>
                <a:cs typeface="Arial"/>
              </a:rPr>
              <a:t>~;</a:t>
            </a:r>
            <a:r>
              <a:rPr sz="629" spc="10" dirty="0">
                <a:solidFill>
                  <a:srgbClr val="717675"/>
                </a:solidFill>
                <a:latin typeface="Arial"/>
                <a:cs typeface="Arial"/>
              </a:rPr>
              <a:t>ij·</a:t>
            </a:r>
            <a:r>
              <a:rPr sz="629" spc="10" dirty="0">
                <a:solidFill>
                  <a:srgbClr val="616464"/>
                </a:solidFill>
                <a:latin typeface="Arial"/>
                <a:cs typeface="Arial"/>
              </a:rPr>
              <a:t>í·</a:t>
            </a:r>
            <a:r>
              <a:rPr sz="629" spc="10" dirty="0">
                <a:solidFill>
                  <a:srgbClr val="717675"/>
                </a:solidFill>
                <a:latin typeface="Arial"/>
                <a:cs typeface="Arial"/>
              </a:rPr>
              <a:t>;.;,</a:t>
            </a:r>
            <a:r>
              <a:rPr sz="629" spc="10" dirty="0">
                <a:solidFill>
                  <a:srgbClr val="616464"/>
                </a:solidFill>
                <a:latin typeface="Arial"/>
                <a:cs typeface="Arial"/>
              </a:rPr>
              <a:t>·~</a:t>
            </a:r>
            <a:r>
              <a:rPr sz="629" spc="10" dirty="0">
                <a:solidFill>
                  <a:srgbClr val="717675"/>
                </a:solidFill>
                <a:latin typeface="Arial"/>
                <a:cs typeface="Arial"/>
              </a:rPr>
              <a:t>·¡</a:t>
            </a:r>
            <a:r>
              <a:rPr sz="629" spc="10" dirty="0">
                <a:solidFill>
                  <a:srgbClr val="616464"/>
                </a:solidFill>
                <a:latin typeface="Arial"/>
                <a:cs typeface="Arial"/>
              </a:rPr>
              <a:t>~</a:t>
            </a:r>
            <a:r>
              <a:rPr sz="629" spc="10" dirty="0">
                <a:solidFill>
                  <a:srgbClr val="717675"/>
                </a:solidFill>
                <a:latin typeface="Arial"/>
                <a:cs typeface="Arial"/>
              </a:rPr>
              <a:t>r·</a:t>
            </a:r>
            <a:r>
              <a:rPr sz="629" spc="10" dirty="0">
                <a:solidFill>
                  <a:srgbClr val="616464"/>
                </a:solidFill>
                <a:latin typeface="Arial"/>
                <a:cs typeface="Arial"/>
              </a:rPr>
              <a:t>d</a:t>
            </a:r>
            <a:r>
              <a:rPr sz="629" spc="10" dirty="0">
                <a:solidFill>
                  <a:srgbClr val="717675"/>
                </a:solidFill>
                <a:latin typeface="Arial"/>
                <a:cs typeface="Arial"/>
              </a:rPr>
              <a:t>t</a:t>
            </a:r>
            <a:r>
              <a:rPr sz="629" spc="10" dirty="0">
                <a:solidFill>
                  <a:srgbClr val="616464"/>
                </a:solidFill>
                <a:latin typeface="Arial"/>
                <a:cs typeface="Arial"/>
              </a:rPr>
              <a:t>~·~·</a:t>
            </a:r>
            <a:r>
              <a:rPr sz="629" spc="10" dirty="0">
                <a:solidFill>
                  <a:srgbClr val="717675"/>
                </a:solidFill>
                <a:latin typeface="Arial"/>
                <a:cs typeface="Arial"/>
              </a:rPr>
              <a:t>~~i~·í</a:t>
            </a:r>
            <a:r>
              <a:rPr sz="629" spc="10" dirty="0">
                <a:solidFill>
                  <a:srgbClr val="616464"/>
                </a:solidFill>
                <a:latin typeface="Arial"/>
                <a:cs typeface="Arial"/>
              </a:rPr>
              <a:t>~</a:t>
            </a:r>
            <a:r>
              <a:rPr sz="629" spc="10" dirty="0">
                <a:solidFill>
                  <a:srgbClr val="717675"/>
                </a:solidFill>
                <a:latin typeface="Arial"/>
                <a:cs typeface="Arial"/>
              </a:rPr>
              <a:t>k~j  </a:t>
            </a:r>
            <a:r>
              <a:rPr sz="979" spc="10" dirty="0">
                <a:solidFill>
                  <a:srgbClr val="616464"/>
                </a:solidFill>
                <a:latin typeface="Arial"/>
                <a:cs typeface="Arial"/>
              </a:rPr>
              <a:t>·</a:t>
            </a:r>
            <a:r>
              <a:rPr sz="979" spc="10" dirty="0">
                <a:solidFill>
                  <a:srgbClr val="717675"/>
                </a:solidFill>
                <a:latin typeface="Arial"/>
                <a:cs typeface="Arial"/>
              </a:rPr>
              <a:t>~</a:t>
            </a:r>
            <a:r>
              <a:rPr sz="979" spc="10" dirty="0">
                <a:solidFill>
                  <a:srgbClr val="616464"/>
                </a:solidFill>
                <a:latin typeface="Arial"/>
                <a:cs typeface="Arial"/>
              </a:rPr>
              <a:t>-</a:t>
            </a:r>
            <a:r>
              <a:rPr sz="979" spc="10" dirty="0">
                <a:solidFill>
                  <a:srgbClr val="717675"/>
                </a:solidFill>
                <a:latin typeface="Arial"/>
                <a:cs typeface="Arial"/>
              </a:rPr>
              <a:t>¡~~</a:t>
            </a:r>
            <a:r>
              <a:rPr sz="979" spc="10" dirty="0">
                <a:solidFill>
                  <a:srgbClr val="616464"/>
                </a:solidFill>
                <a:latin typeface="Arial"/>
                <a:cs typeface="Arial"/>
              </a:rPr>
              <a:t>~</a:t>
            </a:r>
            <a:r>
              <a:rPr sz="979" spc="10" dirty="0">
                <a:solidFill>
                  <a:srgbClr val="717675"/>
                </a:solidFill>
                <a:latin typeface="Arial"/>
                <a:cs typeface="Arial"/>
              </a:rPr>
              <a:t>·</a:t>
            </a:r>
            <a:r>
              <a:rPr sz="979" spc="10" dirty="0">
                <a:solidFill>
                  <a:srgbClr val="616464"/>
                </a:solidFill>
                <a:latin typeface="Arial"/>
                <a:cs typeface="Arial"/>
              </a:rPr>
              <a:t>¡~</a:t>
            </a:r>
            <a:r>
              <a:rPr sz="979" spc="10" dirty="0">
                <a:solidFill>
                  <a:srgbClr val="717675"/>
                </a:solidFill>
                <a:latin typeface="Arial"/>
                <a:cs typeface="Arial"/>
              </a:rPr>
              <a:t>·¡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-10800000">
            <a:off x="2218882" y="1967367"/>
            <a:ext cx="297500" cy="3066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" spc="10" dirty="0">
                <a:solidFill>
                  <a:srgbClr val="717675"/>
                </a:solidFill>
                <a:latin typeface="Arial"/>
                <a:cs typeface="Arial"/>
              </a:rPr>
              <a:t>.</a:t>
            </a:r>
            <a:r>
              <a:rPr sz="200" spc="10" dirty="0">
                <a:solidFill>
                  <a:srgbClr val="616464"/>
                </a:solidFill>
                <a:latin typeface="Arial"/>
                <a:cs typeface="Arial"/>
              </a:rPr>
              <a:t>~</a:t>
            </a:r>
            <a:r>
              <a:rPr sz="200" spc="10" dirty="0">
                <a:solidFill>
                  <a:srgbClr val="717675"/>
                </a:solidFill>
                <a:latin typeface="Arial"/>
                <a:cs typeface="Arial"/>
              </a:rPr>
              <a:t>~</a:t>
            </a:r>
            <a:endParaRPr sz="2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-10800000">
            <a:off x="4006017" y="559775"/>
            <a:ext cx="141784" cy="1438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16464"/>
                </a:solidFill>
                <a:latin typeface="Arial"/>
                <a:cs typeface="Arial"/>
              </a:rPr>
              <a:t>3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61550" y="1561550"/>
            <a:ext cx="10556761" cy="7433661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5400000">
            <a:off x="5539179" y="1357552"/>
            <a:ext cx="2052724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Zmluva   o  vykone   dobrovofn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í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ckej</a:t>
            </a:r>
            <a:endParaRPr sz="9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 rot="5400000">
            <a:off x="5875433" y="861772"/>
            <a:ext cx="1050874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èinnost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i   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zo  dña:</a:t>
            </a:r>
            <a:endParaRPr sz="9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5400000">
            <a:off x="4938024" y="1500717"/>
            <a:ext cx="231847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PRIJÍMATEI.!   dobrovo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f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níckej   ëinnosti:</a:t>
            </a:r>
            <a:endParaRPr sz="9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5400000">
            <a:off x="4701251" y="1428734"/>
            <a:ext cx="2318590" cy="2742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(názov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,  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sídlo   a   ICO   právnicke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j  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osoby)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DOBROVOL!NIK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:  </a:t>
            </a:r>
            <a:r>
              <a:rPr sz="900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endParaRPr sz="9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 rot="5400000">
            <a:off x="4427835" y="1532332"/>
            <a:ext cx="238170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(meno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,  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priezvisko   a  dátum   narodenia):</a:t>
            </a:r>
            <a:endParaRPr sz="9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 rot="5400000">
            <a:off x="4880089" y="775020"/>
            <a:ext cx="87473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Druh  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ujat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5400000">
            <a:off x="3597089" y="1935965"/>
            <a:ext cx="3164299" cy="1055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§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3  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s.  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1  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pí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s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m</a:t>
            </a:r>
            <a:r>
              <a:rPr sz="889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)  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zá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.  </a:t>
            </a:r>
            <a:r>
              <a:rPr sz="1240" spc="10" dirty="0">
                <a:solidFill>
                  <a:srgbClr val="707877"/>
                </a:solidFill>
                <a:latin typeface="Arial"/>
                <a:cs typeface="Arial"/>
              </a:rPr>
              <a:t>c.  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406/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2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011   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Z.z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.)    </a:t>
            </a:r>
            <a:r>
              <a:rPr sz="179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5400000">
            <a:off x="4194895" y="986786"/>
            <a:ext cx="1298265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eñ  konania  podujatia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5400000">
            <a:off x="1741442" y="3184389"/>
            <a:ext cx="5681732" cy="1363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Dr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u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h  vy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á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anej  dobrovof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ní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cke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j  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é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innosti     </a:t>
            </a:r>
            <a:r>
              <a:rPr sz="870" spc="10" dirty="0">
                <a:solidFill>
                  <a:srgbClr val="44AFD7"/>
                </a:solidFill>
                <a:latin typeface="Arial"/>
                <a:cs typeface="Arial"/>
              </a:rPr>
              <a:t>tréningová   </a:t>
            </a:r>
            <a:r>
              <a:rPr sz="870" spc="10" dirty="0">
                <a:solidFill>
                  <a:srgbClr val="61BCDA"/>
                </a:solidFill>
                <a:latin typeface="Arial"/>
                <a:cs typeface="Arial"/>
              </a:rPr>
              <a:t>ë</a:t>
            </a:r>
            <a:r>
              <a:rPr sz="870" spc="10" dirty="0">
                <a:solidFill>
                  <a:srgbClr val="44AFD7"/>
                </a:solidFill>
                <a:latin typeface="Arial"/>
                <a:cs typeface="Arial"/>
              </a:rPr>
              <a:t>ínnost',   príprava,   organizácia   a  vedenie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5400000">
            <a:off x="3608180" y="1151533"/>
            <a:ext cx="162775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(popis  vykonávanej  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innosti)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5400000">
            <a:off x="2544740" y="1840766"/>
            <a:ext cx="3164302" cy="29590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6">
              <a:lnSpc>
                <a:spcPct val="100000"/>
              </a:lnSpc>
            </a:pP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u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h  podujatia</a:t>
            </a:r>
            <a:r>
              <a:rPr sz="950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(§  3  ods</a:t>
            </a:r>
            <a:r>
              <a:rPr sz="920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70" spc="10" dirty="0">
                <a:solidFill>
                  <a:srgbClr val="707877"/>
                </a:solidFill>
                <a:latin typeface="Arial"/>
                <a:cs typeface="Arial"/>
              </a:rPr>
              <a:t>1  p</a:t>
            </a:r>
            <a:r>
              <a:rPr sz="870" spc="10" dirty="0">
                <a:solidFill>
                  <a:srgbClr val="86908F"/>
                </a:solidFill>
                <a:latin typeface="Arial"/>
                <a:cs typeface="Arial"/>
              </a:rPr>
              <a:t>í</a:t>
            </a:r>
            <a:r>
              <a:rPr sz="870" spc="10" dirty="0">
                <a:solidFill>
                  <a:srgbClr val="707877"/>
                </a:solidFill>
                <a:latin typeface="Arial"/>
                <a:cs typeface="Arial"/>
              </a:rPr>
              <a:t>sm</a:t>
            </a:r>
            <a:r>
              <a:rPr sz="870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d)  </a:t>
            </a:r>
            <a:r>
              <a:rPr sz="870" spc="10" dirty="0">
                <a:solidFill>
                  <a:srgbClr val="707877"/>
                </a:solidFill>
                <a:latin typeface="Arial"/>
                <a:cs typeface="Arial"/>
              </a:rPr>
              <a:t>z</a:t>
            </a:r>
            <a:r>
              <a:rPr sz="870" spc="10" dirty="0">
                <a:solidFill>
                  <a:srgbClr val="86908F"/>
                </a:solidFill>
                <a:latin typeface="Arial"/>
                <a:cs typeface="Arial"/>
              </a:rPr>
              <a:t>á</a:t>
            </a:r>
            <a:r>
              <a:rPr sz="870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70" spc="10" dirty="0">
                <a:solidFill>
                  <a:srgbClr val="86908F"/>
                </a:solidFill>
                <a:latin typeface="Arial"/>
                <a:cs typeface="Arial"/>
              </a:rPr>
              <a:t>.  </a:t>
            </a:r>
            <a:r>
              <a:rPr sz="1270" spc="10" dirty="0">
                <a:solidFill>
                  <a:srgbClr val="707877"/>
                </a:solidFill>
                <a:latin typeface="Arial"/>
                <a:cs typeface="Arial"/>
              </a:rPr>
              <a:t>c</a:t>
            </a:r>
            <a:r>
              <a:rPr sz="1270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70" spc="10" dirty="0">
                <a:solidFill>
                  <a:srgbClr val="626867"/>
                </a:solidFill>
                <a:latin typeface="Arial"/>
                <a:cs typeface="Arial"/>
              </a:rPr>
              <a:t>4</a:t>
            </a:r>
            <a:r>
              <a:rPr sz="870" spc="10" dirty="0">
                <a:solidFill>
                  <a:srgbClr val="707877"/>
                </a:solidFill>
                <a:latin typeface="Arial"/>
                <a:cs typeface="Arial"/>
              </a:rPr>
              <a:t>06/2011   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Z.z</a:t>
            </a:r>
            <a:r>
              <a:rPr sz="920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)     </a:t>
            </a:r>
            <a:r>
              <a:rPr sz="870" spc="10" dirty="0">
                <a:solidFill>
                  <a:srgbClr val="626867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5400000">
            <a:off x="3099533" y="980914"/>
            <a:ext cx="127623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eli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ania  po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ujatia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5400000">
            <a:off x="632488" y="3181817"/>
            <a:ext cx="5681734" cy="1415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Druh  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vy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áva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ej  do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b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rovo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l'ní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cke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j  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öi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nno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s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i     </a:t>
            </a:r>
            <a:r>
              <a:rPr sz="142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r>
              <a:rPr sz="870" spc="10" dirty="0">
                <a:solidFill>
                  <a:srgbClr val="44AFD7"/>
                </a:solidFill>
                <a:latin typeface="Arial"/>
                <a:cs typeface="Arial"/>
              </a:rPr>
              <a:t>tréningová   ëinnost',   príprava,   organizácia   a  vedenie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5400000">
            <a:off x="2526606" y="1137019"/>
            <a:ext cx="158844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op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i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s  v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y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konávane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j  </a:t>
            </a:r>
            <a:r>
              <a:rPr sz="799" spc="10" dirty="0">
                <a:solidFill>
                  <a:srgbClr val="86908F"/>
                </a:solidFill>
                <a:latin typeface="Arial"/>
                <a:cs typeface="Arial"/>
              </a:rPr>
              <a:t>ö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m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nost</a:t>
            </a:r>
            <a:r>
              <a:rPr sz="799" spc="10" dirty="0">
                <a:solidFill>
                  <a:srgbClr val="86908F"/>
                </a:solidFill>
                <a:latin typeface="Arial"/>
                <a:cs typeface="Arial"/>
              </a:rPr>
              <a:t>ì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)</a:t>
            </a:r>
            <a:r>
              <a:rPr sz="79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5400000">
            <a:off x="2685380" y="762116"/>
            <a:ext cx="83863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Dru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h  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du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ja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ia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5400000">
            <a:off x="1376709" y="1902417"/>
            <a:ext cx="3138372" cy="1466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(§  3  ods.  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1  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pls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rn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d) 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zák.  </a:t>
            </a:r>
            <a:r>
              <a:rPr sz="1210" spc="10" dirty="0">
                <a:solidFill>
                  <a:srgbClr val="707877"/>
                </a:solidFill>
                <a:latin typeface="Arial"/>
                <a:cs typeface="Arial"/>
              </a:rPr>
              <a:t>c.  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40</a:t>
            </a:r>
            <a:r>
              <a:rPr sz="809" spc="10" dirty="0">
                <a:solidFill>
                  <a:srgbClr val="707877"/>
                </a:solidFill>
                <a:latin typeface="Arial"/>
                <a:cs typeface="Arial"/>
              </a:rPr>
              <a:t>6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/</a:t>
            </a:r>
            <a:r>
              <a:rPr sz="809" spc="10" dirty="0">
                <a:solidFill>
                  <a:srgbClr val="707877"/>
                </a:solidFill>
                <a:latin typeface="Arial"/>
                <a:cs typeface="Arial"/>
              </a:rPr>
              <a:t>2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0</a:t>
            </a:r>
            <a:r>
              <a:rPr sz="809" spc="10" dirty="0">
                <a:solidFill>
                  <a:srgbClr val="707877"/>
                </a:solidFill>
                <a:latin typeface="Arial"/>
                <a:cs typeface="Arial"/>
              </a:rPr>
              <a:t>1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1   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Z</a:t>
            </a:r>
            <a:r>
              <a:rPr sz="859" spc="10" dirty="0">
                <a:solidFill>
                  <a:srgbClr val="495253"/>
                </a:solidFill>
                <a:latin typeface="Arial"/>
                <a:cs typeface="Arial"/>
              </a:rPr>
              <a:t>.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z</a:t>
            </a:r>
            <a:r>
              <a:rPr sz="859" spc="10" dirty="0">
                <a:solidFill>
                  <a:srgbClr val="495253"/>
                </a:solidFill>
                <a:latin typeface="Arial"/>
                <a:cs typeface="Arial"/>
              </a:rPr>
              <a:t>.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)     </a:t>
            </a:r>
            <a:r>
              <a:rPr sz="809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5400000">
            <a:off x="1977959" y="996109"/>
            <a:ext cx="130662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  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duj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ti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5400000">
            <a:off x="-503749" y="3211675"/>
            <a:ext cx="5741450" cy="1415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r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uh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v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yk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á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j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do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br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of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ní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c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kej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è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inno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s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ti    </a:t>
            </a:r>
            <a:r>
              <a:rPr sz="839" spc="10" dirty="0">
                <a:solidFill>
                  <a:srgbClr val="B9C5C5"/>
                </a:solidFill>
                <a:latin typeface="Arial"/>
                <a:cs typeface="Arial"/>
              </a:rPr>
              <a:t>¡</a:t>
            </a:r>
            <a:r>
              <a:rPr sz="839" spc="10" dirty="0">
                <a:solidFill>
                  <a:srgbClr val="EB8F89"/>
                </a:solidFill>
                <a:latin typeface="Arial"/>
                <a:cs typeface="Arial"/>
              </a:rPr>
              <a:t>zabezpecenie    organizãcie   zãpasu,   vedenie   </a:t>
            </a:r>
            <a:r>
              <a:rPr sz="1090" spc="10" dirty="0">
                <a:solidFill>
                  <a:srgbClr val="EB8F89"/>
                </a:solidFill>
                <a:latin typeface="Arial"/>
                <a:cs typeface="Arial"/>
              </a:rPr>
              <a:t>a  </a:t>
            </a:r>
            <a:r>
              <a:rPr sz="839" spc="10" dirty="0">
                <a:solidFill>
                  <a:srgbClr val="EB8F89"/>
                </a:solidFill>
                <a:latin typeface="Arial"/>
                <a:cs typeface="Arial"/>
              </a:rPr>
              <a:t>koucing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5400000">
            <a:off x="1391597" y="1164201"/>
            <a:ext cx="1644251" cy="13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pi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s  vy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á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j  </a:t>
            </a:r>
            <a:r>
              <a:rPr sz="899" spc="10" dirty="0">
                <a:solidFill>
                  <a:srgbClr val="86908F"/>
                </a:solidFill>
                <a:latin typeface="Arial"/>
                <a:cs typeface="Arial"/>
              </a:rPr>
              <a:t>ö</a:t>
            </a:r>
            <a:r>
              <a:rPr sz="899" spc="10" dirty="0">
                <a:solidFill>
                  <a:srgbClr val="626867"/>
                </a:solidFill>
                <a:latin typeface="Arial"/>
                <a:cs typeface="Arial"/>
              </a:rPr>
              <a:t>m</a:t>
            </a:r>
            <a:r>
              <a:rPr sz="899" spc="10" dirty="0">
                <a:solidFill>
                  <a:srgbClr val="707877"/>
                </a:solidFill>
                <a:latin typeface="Arial"/>
                <a:cs typeface="Arial"/>
              </a:rPr>
              <a:t>nost</a:t>
            </a:r>
            <a:r>
              <a:rPr sz="899" spc="10" dirty="0">
                <a:solidFill>
                  <a:srgbClr val="86908F"/>
                </a:solidFill>
                <a:latin typeface="Arial"/>
                <a:cs typeface="Arial"/>
              </a:rPr>
              <a:t>í</a:t>
            </a:r>
            <a:r>
              <a:rPr sz="899" spc="10" dirty="0">
                <a:solidFill>
                  <a:srgbClr val="707877"/>
                </a:solidFill>
                <a:latin typeface="Arial"/>
                <a:cs typeface="Arial"/>
              </a:rPr>
              <a:t>):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5400000">
            <a:off x="355139" y="1858775"/>
            <a:ext cx="3154008" cy="25988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uh  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pod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u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ja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ti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950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(§  3  ods</a:t>
            </a:r>
            <a:r>
              <a:rPr sz="889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1  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pism</a:t>
            </a:r>
            <a:r>
              <a:rPr sz="889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d)  zák.  </a:t>
            </a:r>
            <a:r>
              <a:rPr sz="1240" spc="10" dirty="0">
                <a:solidFill>
                  <a:srgbClr val="707877"/>
                </a:solidFill>
                <a:latin typeface="Arial"/>
                <a:cs typeface="Arial"/>
              </a:rPr>
              <a:t>c</a:t>
            </a:r>
            <a:r>
              <a:rPr sz="1240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406/20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1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1   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Z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.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z.)    </a:t>
            </a:r>
            <a:r>
              <a:rPr sz="839" spc="10" dirty="0">
                <a:solidFill>
                  <a:srgbClr val="CDD7D7"/>
                </a:solidFill>
                <a:latin typeface="Arial"/>
                <a:cs typeface="Arial"/>
              </a:rPr>
              <a:t>, 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5400000">
            <a:off x="897180" y="965362"/>
            <a:ext cx="124512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eñ  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ania  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u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j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i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a</a:t>
            </a:r>
            <a:r>
              <a:rPr sz="79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5400000">
            <a:off x="-1599088" y="3204333"/>
            <a:ext cx="5723068" cy="137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r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uh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vyko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áva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ej  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br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ovof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ícke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j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èi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nos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i     </a:t>
            </a:r>
            <a:r>
              <a:rPr sz="889" spc="10" dirty="0">
                <a:solidFill>
                  <a:srgbClr val="EB8F89"/>
                </a:solidFill>
                <a:latin typeface="Arial"/>
                <a:cs typeface="Arial"/>
              </a:rPr>
              <a:t>zabezpeëerne   organiL~C,t:  </a:t>
            </a:r>
            <a:r>
              <a:rPr sz="839" spc="10" dirty="0">
                <a:solidFill>
                  <a:srgbClr val="EB8F89"/>
                </a:solidFill>
                <a:latin typeface="Arial"/>
                <a:cs typeface="Arial"/>
              </a:rPr>
              <a:t>záµasu,   vedenie   a  </a:t>
            </a:r>
            <a:r>
              <a:rPr sz="889" spc="10" dirty="0">
                <a:solidFill>
                  <a:srgbClr val="EB8F89"/>
                </a:solidFill>
                <a:latin typeface="Arial"/>
                <a:cs typeface="Arial"/>
              </a:rPr>
              <a:t>kouëlnq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5400000">
            <a:off x="277184" y="1168536"/>
            <a:ext cx="166176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opis  vykonávanej  </a:t>
            </a:r>
            <a:r>
              <a:rPr sz="889" spc="10" dirty="0">
                <a:solidFill>
                  <a:srgbClr val="86908F"/>
                </a:solidFill>
                <a:latin typeface="Arial"/>
                <a:cs typeface="Arial"/>
              </a:rPr>
              <a:t>öí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nos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i):</a:t>
            </a:r>
            <a:endParaRPr sz="8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5400000">
            <a:off x="-769250" y="1840764"/>
            <a:ext cx="3154006" cy="2959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Druh  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po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uja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ia</a:t>
            </a:r>
            <a:r>
              <a:rPr sz="950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(§  3  ods</a:t>
            </a:r>
            <a:r>
              <a:rPr sz="889" spc="10" dirty="0">
                <a:solidFill>
                  <a:srgbClr val="86908F"/>
                </a:solidFill>
                <a:latin typeface="Arial"/>
                <a:cs typeface="Arial"/>
              </a:rPr>
              <a:t>.  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1  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p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í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s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m</a:t>
            </a:r>
            <a:r>
              <a:rPr sz="889" spc="10" dirty="0">
                <a:solidFill>
                  <a:srgbClr val="86908F"/>
                </a:solidFill>
                <a:latin typeface="Arial"/>
                <a:cs typeface="Arial"/>
              </a:rPr>
              <a:t>.  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)  zák.  </a:t>
            </a:r>
            <a:r>
              <a:rPr sz="1240" spc="10" dirty="0">
                <a:solidFill>
                  <a:srgbClr val="707877"/>
                </a:solidFill>
                <a:latin typeface="Arial"/>
                <a:cs typeface="Arial"/>
              </a:rPr>
              <a:t>c</a:t>
            </a:r>
            <a:r>
              <a:rPr sz="1240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4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06/20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11  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Z.z.)     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5400000">
            <a:off x="5455109" y="5149433"/>
            <a:ext cx="2769087" cy="2516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spc="10" dirty="0">
                <a:solidFill>
                  <a:srgbClr val="626867"/>
                </a:solidFill>
                <a:latin typeface="Arial"/>
                <a:cs typeface="Arial"/>
              </a:rPr>
              <a:t>VYKAZ  </a:t>
            </a:r>
            <a:r>
              <a:rPr sz="1249" spc="10" dirty="0">
                <a:solidFill>
                  <a:srgbClr val="626867"/>
                </a:solidFill>
                <a:latin typeface="Arial"/>
                <a:cs typeface="Arial"/>
              </a:rPr>
              <a:t>dobrovofníckej  ëinnosti</a:t>
            </a:r>
            <a:endParaRPr sz="12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5400000">
            <a:off x="4555015" y="5218564"/>
            <a:ext cx="4036491" cy="12502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1.1.2018   Casové   obdobie   platnosti   zmluvy:     1</a:t>
            </a:r>
            <a:r>
              <a:rPr sz="83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1</a:t>
            </a:r>
            <a:r>
              <a:rPr sz="83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2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018    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o  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20</a:t>
            </a:r>
            <a:r>
              <a:rPr sz="83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1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2</a:t>
            </a:r>
            <a:r>
              <a:rPr sz="83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839" spc="10" dirty="0">
                <a:solidFill>
                  <a:srgbClr val="707877"/>
                </a:solidFill>
                <a:latin typeface="Arial"/>
                <a:cs typeface="Arial"/>
              </a:rPr>
              <a:t>2</a:t>
            </a:r>
            <a:r>
              <a:rPr sz="839" spc="10" dirty="0">
                <a:solidFill>
                  <a:srgbClr val="626867"/>
                </a:solidFill>
                <a:latin typeface="Arial"/>
                <a:cs typeface="Arial"/>
              </a:rPr>
              <a:t>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5400000">
            <a:off x="6130601" y="4003240"/>
            <a:ext cx="55083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(od   -do)</a:t>
            </a:r>
            <a:endParaRPr sz="8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 rot="5400000">
            <a:off x="6334176" y="2877013"/>
            <a:ext cx="55814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9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 rot="5400000">
            <a:off x="6197767" y="2867242"/>
            <a:ext cx="74559" cy="1761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79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 rot="5400000">
            <a:off x="5501012" y="3442588"/>
            <a:ext cx="1317363" cy="2682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92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r>
              <a:rPr sz="1920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919" spc="10" dirty="0">
                <a:solidFill>
                  <a:srgbClr val="626867"/>
                </a:solidFill>
                <a:latin typeface="Arial"/>
                <a:cs typeface="Arial"/>
              </a:rPr>
              <a:t>J  </a:t>
            </a:r>
            <a:r>
              <a:rPr sz="769" spc="10" dirty="0">
                <a:solidFill>
                  <a:srgbClr val="626867"/>
                </a:solidFill>
                <a:latin typeface="Arial"/>
                <a:cs typeface="Arial"/>
              </a:rPr>
              <a:t>L</a:t>
            </a:r>
            <a:r>
              <a:rPr sz="769" spc="10" dirty="0">
                <a:solidFill>
                  <a:srgbClr val="707877"/>
                </a:solidFill>
                <a:latin typeface="Arial"/>
                <a:cs typeface="Arial"/>
              </a:rPr>
              <a:t>oko</a:t>
            </a:r>
            <a:r>
              <a:rPr sz="769" spc="10" dirty="0">
                <a:solidFill>
                  <a:srgbClr val="626867"/>
                </a:solidFill>
                <a:latin typeface="Arial"/>
                <a:cs typeface="Arial"/>
              </a:rPr>
              <a:t>m</a:t>
            </a:r>
            <a:r>
              <a:rPr sz="769" spc="10" dirty="0">
                <a:solidFill>
                  <a:srgbClr val="707877"/>
                </a:solidFill>
                <a:latin typeface="Arial"/>
                <a:cs typeface="Arial"/>
              </a:rPr>
              <a:t>otr</a:t>
            </a:r>
            <a:r>
              <a:rPr sz="76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769" spc="10" dirty="0">
                <a:solidFill>
                  <a:srgbClr val="707877"/>
                </a:solidFill>
                <a:latin typeface="Arial"/>
                <a:cs typeface="Arial"/>
              </a:rPr>
              <a:t>a  èa</a:t>
            </a:r>
            <a:r>
              <a:rPr sz="76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769" spc="10" dirty="0">
                <a:solidFill>
                  <a:srgbClr val="707877"/>
                </a:solidFill>
                <a:latin typeface="Arial"/>
                <a:cs typeface="Arial"/>
              </a:rPr>
              <a:t>ca</a:t>
            </a:r>
            <a:endParaRPr sz="7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 rot="5400000">
            <a:off x="4916113" y="3730470"/>
            <a:ext cx="1761280" cy="1363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DD7D7"/>
                </a:solidFill>
                <a:latin typeface="Arial"/>
                <a:cs typeface="Arial"/>
              </a:rPr>
              <a:t>: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Mgr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av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lík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á,  </a:t>
            </a:r>
            <a:r>
              <a:rPr sz="809" spc="10" dirty="0">
                <a:solidFill>
                  <a:srgbClr val="707877"/>
                </a:solidFill>
                <a:latin typeface="Arial"/>
                <a:cs typeface="Arial"/>
              </a:rPr>
              <a:t>7</a:t>
            </a:r>
            <a:r>
              <a:rPr sz="80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4</a:t>
            </a:r>
            <a:r>
              <a:rPr sz="80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1</a:t>
            </a:r>
            <a:r>
              <a:rPr sz="809" spc="10" dirty="0">
                <a:solidFill>
                  <a:srgbClr val="707877"/>
                </a:solidFill>
                <a:latin typeface="Arial"/>
                <a:cs typeface="Arial"/>
              </a:rPr>
              <a:t>96</a:t>
            </a:r>
            <a:r>
              <a:rPr sz="809" spc="10" dirty="0">
                <a:solidFill>
                  <a:srgbClr val="626867"/>
                </a:solidFill>
                <a:latin typeface="Arial"/>
                <a:cs typeface="Arial"/>
              </a:rPr>
              <a:t>0</a:t>
            </a:r>
            <a:endParaRPr sz="8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 rot="5400000">
            <a:off x="5246945" y="2937792"/>
            <a:ext cx="108457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 rot="5400000">
            <a:off x="5085174" y="3123362"/>
            <a:ext cx="487124" cy="158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19" spc="10" dirty="0">
                <a:solidFill>
                  <a:srgbClr val="707877"/>
                </a:solidFill>
                <a:latin typeface="Arial"/>
                <a:cs typeface="Arial"/>
              </a:rPr>
              <a:t>ë</a:t>
            </a:r>
            <a:r>
              <a:rPr sz="819" spc="10" dirty="0">
                <a:solidFill>
                  <a:srgbClr val="626867"/>
                </a:solidFill>
                <a:latin typeface="Arial"/>
                <a:cs typeface="Arial"/>
              </a:rPr>
              <a:t>portov</a:t>
            </a:r>
            <a:r>
              <a:rPr sz="819" spc="10" dirty="0">
                <a:solidFill>
                  <a:srgbClr val="707877"/>
                </a:solidFill>
                <a:latin typeface="Arial"/>
                <a:cs typeface="Arial"/>
              </a:rPr>
              <a:t>ë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 rot="5400000">
            <a:off x="5296432" y="3723632"/>
            <a:ext cx="38054" cy="1148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 rot="5400000">
            <a:off x="5173168" y="4541662"/>
            <a:ext cx="284581" cy="1148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spc="10" dirty="0">
                <a:solidFill>
                  <a:srgbClr val="707877"/>
                </a:solidFill>
                <a:latin typeface="Arial"/>
                <a:cs typeface="Arial"/>
              </a:rPr>
              <a:t>.   .   .</a:t>
            </a:r>
            <a:endParaRPr sz="7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 rot="5400000">
            <a:off x="4742376" y="4180721"/>
            <a:ext cx="90315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Ná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z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ov  podu</a:t>
            </a:r>
            <a:r>
              <a:rPr sz="829" spc="10" dirty="0">
                <a:solidFill>
                  <a:srgbClr val="495253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atia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 rot="5400000">
            <a:off x="4640767" y="3011198"/>
            <a:ext cx="473418" cy="2870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DD7D7"/>
                </a:solidFill>
                <a:latin typeface="Arial"/>
                <a:cs typeface="Arial"/>
              </a:rPr>
              <a:t>f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január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DD7D7"/>
                </a:solidFill>
                <a:latin typeface="Arial"/>
                <a:cs typeface="Arial"/>
              </a:rPr>
              <a:t>,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 rot="5400000">
            <a:off x="3833363" y="4657470"/>
            <a:ext cx="2082017" cy="2808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CDD7D7"/>
                </a:solidFill>
                <a:latin typeface="Arial"/>
                <a:cs typeface="Arial"/>
              </a:rPr>
              <a:t>: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Ro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zsa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h  vykonáv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nia  dobrovofníck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j</a:t>
            </a:r>
            <a:endParaRPr sz="800">
              <a:latin typeface="Arial"/>
              <a:cs typeface="Arial"/>
            </a:endParaRPr>
          </a:p>
          <a:p>
            <a:pPr marL="46317">
              <a:lnSpc>
                <a:spcPct val="100000"/>
              </a:lnSpc>
            </a:pP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ö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inn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os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ti  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po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èe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t   hodfn)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:  </a:t>
            </a:r>
            <a:r>
              <a:rPr sz="870" spc="10" dirty="0">
                <a:solidFill>
                  <a:srgbClr val="707877"/>
                </a:solidFill>
                <a:latin typeface="Arial"/>
                <a:cs typeface="Arial"/>
              </a:rPr>
              <a:t>9x2   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m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s</a:t>
            </a:r>
            <a:r>
              <a:rPr sz="920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 rot="5400000">
            <a:off x="3669327" y="6993295"/>
            <a:ext cx="2281612" cy="1729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10" spc="10" dirty="0">
                <a:solidFill>
                  <a:srgbClr val="B9C5C5"/>
                </a:solidFill>
                <a:latin typeface="Arial"/>
                <a:cs typeface="Arial"/>
              </a:rPr>
              <a:t>I  </a:t>
            </a:r>
            <a:r>
              <a:rPr sz="1009" spc="10" dirty="0">
                <a:solidFill>
                  <a:srgbClr val="626867"/>
                </a:solidFill>
                <a:latin typeface="Arial"/>
                <a:cs typeface="Arial"/>
              </a:rPr>
              <a:t>18   </a:t>
            </a:r>
            <a:r>
              <a:rPr sz="809" spc="10" dirty="0">
                <a:solidFill>
                  <a:srgbClr val="B9C5C5"/>
                </a:solidFill>
                <a:latin typeface="Arial"/>
                <a:cs typeface="Arial"/>
              </a:rPr>
              <a:t>!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ri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dil  (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me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,  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priezvi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s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a  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dpis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)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 rot="5400000">
            <a:off x="3278096" y="3998215"/>
            <a:ext cx="2281717" cy="1316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CDD7D7"/>
                </a:solidFill>
                <a:latin typeface="Arial"/>
                <a:cs typeface="Arial"/>
              </a:rPr>
              <a:t>·</a:t>
            </a:r>
            <a:r>
              <a:rPr sz="870" spc="10" dirty="0">
                <a:solidFill>
                  <a:srgbClr val="44AFD7"/>
                </a:solidFill>
                <a:latin typeface="Arial"/>
                <a:cs typeface="Arial"/>
              </a:rPr>
              <a:t>tréningovej   éinnosti   </a:t>
            </a:r>
            <a:r>
              <a:rPr sz="920" spc="10" dirty="0">
                <a:solidFill>
                  <a:srgbClr val="44AFD7"/>
                </a:solidFill>
                <a:latin typeface="Arial"/>
                <a:cs typeface="Arial"/>
              </a:rPr>
              <a:t>mladsfch   ziaêok</a:t>
            </a:r>
            <a:endParaRPr sz="9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 rot="5400000">
            <a:off x="3398515" y="7821322"/>
            <a:ext cx="3845538" cy="14259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26867"/>
                </a:solidFill>
                <a:latin typeface="Arial"/>
                <a:cs typeface="Arial"/>
              </a:rPr>
              <a:t>spcrtov</a:t>
            </a:r>
            <a:r>
              <a:rPr sz="1050" spc="10" dirty="0">
                <a:solidFill>
                  <a:srgbClr val="707877"/>
                </a:solidFill>
                <a:latin typeface="Arial"/>
                <a:cs typeface="Arial"/>
              </a:rPr>
              <a:t>ä  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príprava   pre  sút'aze   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 rot="5400000">
            <a:off x="4526687" y="6686588"/>
            <a:ext cx="85081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B9C5C5"/>
                </a:solidFill>
                <a:latin typeface="Arial"/>
                <a:cs typeface="Arial"/>
              </a:rPr>
              <a:t>[ 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brov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l'n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í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cku</a:t>
            </a:r>
            <a:endParaRPr sz="7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 rot="5400000">
            <a:off x="4331981" y="7776771"/>
            <a:ext cx="124022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ö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innost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'  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za  prijímat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f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 rot="5400000">
            <a:off x="3874419" y="6896308"/>
            <a:ext cx="119820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Podpi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s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b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ro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of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nik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 rot="5400000">
            <a:off x="3962931" y="3134079"/>
            <a:ext cx="529142" cy="15878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39" spc="10" dirty="0">
                <a:solidFill>
                  <a:srgbClr val="626867"/>
                </a:solidFill>
                <a:latin typeface="Arial"/>
                <a:cs typeface="Arial"/>
              </a:rPr>
              <a:t>sportcv</a:t>
            </a:r>
            <a:r>
              <a:rPr sz="939" spc="10" dirty="0">
                <a:solidFill>
                  <a:srgbClr val="707877"/>
                </a:solidFill>
                <a:latin typeface="Arial"/>
                <a:cs typeface="Arial"/>
              </a:rPr>
              <a:t>ë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 rot="5400000">
            <a:off x="3586876" y="3135123"/>
            <a:ext cx="502619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február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 rot="5400000">
            <a:off x="4233468" y="9125866"/>
            <a:ext cx="142695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DD7D7"/>
                </a:solidFill>
                <a:latin typeface="Arial"/>
                <a:cs typeface="Arial"/>
              </a:rPr>
              <a:t>¡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Ing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.  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le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  G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mbli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ë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 rot="5400000">
            <a:off x="4282778" y="9217153"/>
            <a:ext cx="500679" cy="42880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20" spc="10" dirty="0">
                <a:solidFill>
                  <a:srgbClr val="8584C0"/>
                </a:solidFill>
                <a:latin typeface="Arial"/>
                <a:cs typeface="Arial"/>
              </a:rPr>
              <a:t>.</a:t>
            </a:r>
            <a:r>
              <a:rPr sz="1820" spc="10" dirty="0">
                <a:solidFill>
                  <a:srgbClr val="6866B4"/>
                </a:solidFill>
                <a:latin typeface="Arial"/>
                <a:cs typeface="Arial"/>
              </a:rPr>
              <a:t>tell</a:t>
            </a:r>
            <a:endParaRPr sz="18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 rot="5400000">
            <a:off x="4559443" y="8516705"/>
            <a:ext cx="155038" cy="842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0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 rot="5400000">
            <a:off x="2280780" y="7822386"/>
            <a:ext cx="3845539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sportová   príprava   pre  sút'aze  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 rot="5400000">
            <a:off x="3657935" y="4174219"/>
            <a:ext cx="90044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áz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o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v  pod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uj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ia</a:t>
            </a:r>
            <a:r>
              <a:rPr sz="82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 rot="5400000">
            <a:off x="2735766" y="4819466"/>
            <a:ext cx="2205416" cy="1523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R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ozsa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h  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vy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áv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an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ia  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dob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rovo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fní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c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ej    </a:t>
            </a:r>
            <a:r>
              <a:rPr sz="1440" spc="10" dirty="0">
                <a:solidFill>
                  <a:srgbClr val="CDD7D7"/>
                </a:solidFill>
                <a:latin typeface="Arial"/>
                <a:cs typeface="Arial"/>
              </a:rPr>
              <a:t>¡</a:t>
            </a:r>
            <a:endParaRPr sz="14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 rot="5400000">
            <a:off x="2803625" y="4606560"/>
            <a:ext cx="177541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ëi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nn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ost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i  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oöe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t  h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odí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)</a:t>
            </a:r>
            <a:r>
              <a:rPr sz="829" spc="10" dirty="0">
                <a:solidFill>
                  <a:srgbClr val="86908F"/>
                </a:solidFill>
                <a:latin typeface="Arial"/>
                <a:cs typeface="Arial"/>
              </a:rPr>
              <a:t>:  </a:t>
            </a:r>
            <a:r>
              <a:rPr sz="779" spc="10" dirty="0">
                <a:solidFill>
                  <a:srgbClr val="707877"/>
                </a:solidFill>
                <a:latin typeface="Arial"/>
                <a:cs typeface="Arial"/>
              </a:rPr>
              <a:t>8x2   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me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s</a:t>
            </a:r>
            <a:r>
              <a:rPr sz="82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 rot="5400000">
            <a:off x="2512116" y="7038981"/>
            <a:ext cx="2507668" cy="297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27153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br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ov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ofnf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ck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u 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öi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os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' 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za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ijím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f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DD7D7"/>
                </a:solidFill>
                <a:latin typeface="Arial"/>
                <a:cs typeface="Arial"/>
              </a:rPr>
              <a:t>'   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16    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ria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dil  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m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en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o</a:t>
            </a:r>
            <a:r>
              <a:rPr sz="950" spc="10" dirty="0">
                <a:solidFill>
                  <a:srgbClr val="86908F"/>
                </a:solidFill>
                <a:latin typeface="Arial"/>
                <a:cs typeface="Arial"/>
              </a:rPr>
              <a:t>,  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p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í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e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z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visk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o  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a  podpis)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 rot="5400000">
            <a:off x="3531518" y="5925990"/>
            <a:ext cx="76470" cy="612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90" spc="10" dirty="0">
                <a:solidFill>
                  <a:srgbClr val="CDD7D7"/>
                </a:solidFill>
                <a:latin typeface="Arial"/>
                <a:cs typeface="Arial"/>
              </a:rPr>
              <a:t>.1</a:t>
            </a:r>
            <a:endParaRPr sz="3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 rot="5400000">
            <a:off x="2185691" y="3979095"/>
            <a:ext cx="2253768" cy="13162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B9C5C5"/>
                </a:solidFill>
                <a:latin typeface="Arial"/>
                <a:cs typeface="Arial"/>
              </a:rPr>
              <a:t>l</a:t>
            </a:r>
            <a:r>
              <a:rPr sz="870" spc="10" dirty="0">
                <a:solidFill>
                  <a:srgbClr val="44AFD7"/>
                </a:solidFill>
                <a:latin typeface="Arial"/>
                <a:cs typeface="Arial"/>
              </a:rPr>
              <a:t>tréningovej   ëinnosti   </a:t>
            </a:r>
            <a:r>
              <a:rPr sz="920" spc="10" dirty="0">
                <a:solidFill>
                  <a:srgbClr val="44AFD7"/>
                </a:solidFill>
                <a:latin typeface="Arial"/>
                <a:cs typeface="Arial"/>
              </a:rPr>
              <a:t>mladstch   zta</a:t>
            </a:r>
            <a:r>
              <a:rPr sz="920" spc="10" dirty="0">
                <a:solidFill>
                  <a:srgbClr val="61BCDA"/>
                </a:solidFill>
                <a:latin typeface="Arial"/>
                <a:cs typeface="Arial"/>
              </a:rPr>
              <a:t>ë</a:t>
            </a:r>
            <a:r>
              <a:rPr sz="920" spc="10" dirty="0">
                <a:solidFill>
                  <a:srgbClr val="44AFD7"/>
                </a:solidFill>
                <a:latin typeface="Arial"/>
                <a:cs typeface="Arial"/>
              </a:rPr>
              <a:t>ok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 rot="5400000">
            <a:off x="3186282" y="2897458"/>
            <a:ext cx="25155" cy="765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9" spc="10" dirty="0">
                <a:solidFill>
                  <a:srgbClr val="B9C5C5"/>
                </a:solidFill>
                <a:latin typeface="Arial"/>
                <a:cs typeface="Arial"/>
              </a:rPr>
              <a:t>'</a:t>
            </a:r>
            <a:endParaRPr sz="3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 rot="5400000">
            <a:off x="2770087" y="6894260"/>
            <a:ext cx="1204397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dpi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s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dobr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vo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f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ník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 rot="5400000">
            <a:off x="2803161" y="3152088"/>
            <a:ext cx="59830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 rot="5400000">
            <a:off x="1299198" y="4320135"/>
            <a:ext cx="2719683" cy="28599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626867"/>
                </a:solidFill>
                <a:latin typeface="Arial"/>
                <a:cs typeface="Arial"/>
              </a:rPr>
              <a:t>4</a:t>
            </a:r>
            <a:r>
              <a:rPr sz="659" spc="10" dirty="0">
                <a:solidFill>
                  <a:srgbClr val="707877"/>
                </a:solidFill>
                <a:latin typeface="Arial"/>
                <a:cs typeface="Arial"/>
              </a:rPr>
              <a:t>.2.2</a:t>
            </a:r>
            <a:r>
              <a:rPr sz="659" spc="10" dirty="0">
                <a:solidFill>
                  <a:srgbClr val="626867"/>
                </a:solidFill>
                <a:latin typeface="Arial"/>
                <a:cs typeface="Arial"/>
              </a:rPr>
              <a:t>01</a:t>
            </a:r>
            <a:r>
              <a:rPr sz="659" spc="10" dirty="0">
                <a:solidFill>
                  <a:srgbClr val="707877"/>
                </a:solidFill>
                <a:latin typeface="Arial"/>
                <a:cs typeface="Arial"/>
              </a:rPr>
              <a:t>8      </a:t>
            </a:r>
            <a:r>
              <a:rPr sz="709" spc="10" dirty="0">
                <a:solidFill>
                  <a:srgbClr val="626867"/>
                </a:solidFill>
                <a:latin typeface="Arial"/>
                <a:cs typeface="Arial"/>
              </a:rPr>
              <a:t>R</a:t>
            </a:r>
            <a:r>
              <a:rPr sz="709" spc="10" dirty="0">
                <a:solidFill>
                  <a:srgbClr val="707877"/>
                </a:solidFill>
                <a:latin typeface="Arial"/>
                <a:cs typeface="Arial"/>
              </a:rPr>
              <a:t>ozsa</a:t>
            </a:r>
            <a:r>
              <a:rPr sz="709" spc="10" dirty="0">
                <a:solidFill>
                  <a:srgbClr val="626867"/>
                </a:solidFill>
                <a:latin typeface="Arial"/>
                <a:cs typeface="Arial"/>
              </a:rPr>
              <a:t>h  vykonávania  dobrovol'ní</a:t>
            </a:r>
            <a:r>
              <a:rPr sz="709" spc="10" dirty="0">
                <a:solidFill>
                  <a:srgbClr val="707877"/>
                </a:solidFill>
                <a:latin typeface="Arial"/>
                <a:cs typeface="Arial"/>
              </a:rPr>
              <a:t>c</a:t>
            </a:r>
            <a:r>
              <a:rPr sz="70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70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709" spc="10" dirty="0">
                <a:solidFill>
                  <a:srgbClr val="626867"/>
                </a:solidFill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  <a:p>
            <a:pPr marL="684473">
              <a:lnSpc>
                <a:spcPct val="100000"/>
              </a:lnSpc>
            </a:pP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èi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nn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os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ti  (p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oö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et  hodín):</a:t>
            </a:r>
            <a:endParaRPr sz="9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 rot="5400000">
            <a:off x="3144184" y="3730661"/>
            <a:ext cx="30720" cy="83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9" spc="10" dirty="0">
                <a:solidFill>
                  <a:srgbClr val="CDD7D7"/>
                </a:solidFill>
                <a:latin typeface="Arial"/>
                <a:cs typeface="Arial"/>
              </a:rPr>
              <a:t>•</a:t>
            </a:r>
            <a:endParaRPr sz="3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 rot="5400000">
            <a:off x="1836778" y="7134274"/>
            <a:ext cx="2543493" cy="14259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B9C5C5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s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ü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t</a:t>
            </a:r>
            <a:r>
              <a:rPr sz="950" spc="10" dirty="0">
                <a:solidFill>
                  <a:srgbClr val="707877"/>
                </a:solidFill>
                <a:latin typeface="Arial"/>
                <a:cs typeface="Arial"/>
              </a:rPr>
              <a:t>'</a:t>
            </a:r>
            <a:r>
              <a:rPr sz="950" spc="10" dirty="0">
                <a:solidFill>
                  <a:srgbClr val="626867"/>
                </a:solidFill>
                <a:latin typeface="Arial"/>
                <a:cs typeface="Arial"/>
              </a:rPr>
              <a:t>aze   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text 1"/>
          <p:cNvSpPr txBox="1"/>
          <p:nvPr/>
        </p:nvSpPr>
        <p:spPr>
          <a:xfrm rot="5400000">
            <a:off x="2848571" y="5876280"/>
            <a:ext cx="38054" cy="1531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B9C5C5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 rot="5400000">
            <a:off x="2526016" y="4199758"/>
            <a:ext cx="95152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ázov  pod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u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ja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ti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text 1"/>
          <p:cNvSpPr txBox="1"/>
          <p:nvPr/>
        </p:nvSpPr>
        <p:spPr>
          <a:xfrm rot="5400000">
            <a:off x="967065" y="8059184"/>
            <a:ext cx="3534245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brov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l'nlcku  </a:t>
            </a:r>
            <a:r>
              <a:rPr sz="929" spc="10" dirty="0">
                <a:solidFill>
                  <a:srgbClr val="707877"/>
                </a:solidFill>
                <a:latin typeface="Arial"/>
                <a:cs typeface="Arial"/>
              </a:rPr>
              <a:t>ë</a:t>
            </a:r>
            <a:r>
              <a:rPr sz="929" spc="10" dirty="0">
                <a:solidFill>
                  <a:srgbClr val="495253"/>
                </a:solidFill>
                <a:latin typeface="Arial"/>
                <a:cs typeface="Arial"/>
              </a:rPr>
              <a:t>i</a:t>
            </a:r>
            <a:r>
              <a:rPr sz="929" spc="10" dirty="0">
                <a:solidFill>
                  <a:srgbClr val="626867"/>
                </a:solidFill>
                <a:latin typeface="Arial"/>
                <a:cs typeface="Arial"/>
              </a:rPr>
              <a:t>nnost</a:t>
            </a:r>
            <a:r>
              <a:rPr sz="929" spc="10" dirty="0">
                <a:solidFill>
                  <a:srgbClr val="707877"/>
                </a:solidFill>
                <a:latin typeface="Arial"/>
                <a:cs typeface="Arial"/>
              </a:rPr>
              <a:t>'  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z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a  prijfmat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l'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a  </a:t>
            </a:r>
            <a:r>
              <a:rPr sz="1229" spc="10" dirty="0">
                <a:solidFill>
                  <a:srgbClr val="B9C5C5"/>
                </a:solidFill>
                <a:latin typeface="Arial"/>
                <a:cs typeface="Arial"/>
              </a:rPr>
              <a:t>¡ </a:t>
            </a:r>
            <a:r>
              <a:rPr sz="829" spc="10" dirty="0">
                <a:solidFill>
                  <a:srgbClr val="495253"/>
                </a:solidFill>
                <a:latin typeface="Arial"/>
                <a:cs typeface="Arial"/>
              </a:rPr>
              <a:t>1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ng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.  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Elen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a  G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rambli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è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kov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68" name="text 1"/>
          <p:cNvSpPr txBox="1"/>
          <p:nvPr/>
        </p:nvSpPr>
        <p:spPr>
          <a:xfrm rot="5400000">
            <a:off x="1647295" y="7224576"/>
            <a:ext cx="186502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ri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dil  (m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no,  priezvisko  a  podpis)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text 1"/>
          <p:cNvSpPr txBox="1"/>
          <p:nvPr/>
        </p:nvSpPr>
        <p:spPr>
          <a:xfrm rot="5400000">
            <a:off x="2464584" y="3729549"/>
            <a:ext cx="37208" cy="918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70" name="text 1"/>
          <p:cNvSpPr txBox="1"/>
          <p:nvPr/>
        </p:nvSpPr>
        <p:spPr>
          <a:xfrm rot="5400000">
            <a:off x="2418184" y="2909746"/>
            <a:ext cx="39111" cy="4536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" spc="10" dirty="0">
                <a:solidFill>
                  <a:srgbClr val="B9C5C5"/>
                </a:solidFill>
                <a:latin typeface="Arial"/>
                <a:cs typeface="Arial"/>
              </a:rPr>
              <a:t>1</a:t>
            </a:r>
            <a:endParaRPr sz="300">
              <a:latin typeface="Arial"/>
              <a:cs typeface="Arial"/>
            </a:endParaRPr>
          </a:p>
        </p:txBody>
      </p:sp>
      <p:sp>
        <p:nvSpPr>
          <p:cNvPr id="71" name="text 1"/>
          <p:cNvSpPr txBox="1"/>
          <p:nvPr/>
        </p:nvSpPr>
        <p:spPr>
          <a:xfrm rot="5400000">
            <a:off x="1902780" y="3150481"/>
            <a:ext cx="60275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B9C5C5"/>
                </a:solidFill>
                <a:latin typeface="Arial"/>
                <a:cs typeface="Arial"/>
              </a:rPr>
              <a:t>[</a:t>
            </a:r>
            <a:r>
              <a:rPr sz="920" spc="10" dirty="0">
                <a:solidFill>
                  <a:srgbClr val="EB8F89"/>
                </a:solidFill>
                <a:latin typeface="Arial"/>
                <a:cs typeface="Arial"/>
              </a:rPr>
              <a:t>druzstva</a:t>
            </a:r>
            <a:endParaRPr sz="900">
              <a:latin typeface="Arial"/>
              <a:cs typeface="Arial"/>
            </a:endParaRPr>
          </a:p>
        </p:txBody>
      </p:sp>
      <p:sp>
        <p:nvSpPr>
          <p:cNvPr id="72" name="text 1"/>
          <p:cNvSpPr txBox="1"/>
          <p:nvPr/>
        </p:nvSpPr>
        <p:spPr>
          <a:xfrm rot="5400000">
            <a:off x="2546106" y="6113309"/>
            <a:ext cx="162969" cy="1436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626867"/>
                </a:solidFill>
                <a:latin typeface="Arial"/>
                <a:cs typeface="Arial"/>
              </a:rPr>
              <a:t>6</a:t>
            </a:r>
            <a:endParaRPr sz="10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 rot="5400000">
            <a:off x="1667419" y="6885403"/>
            <a:ext cx="118668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Podp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is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br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vofn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text 1"/>
          <p:cNvSpPr txBox="1"/>
          <p:nvPr/>
        </p:nvSpPr>
        <p:spPr>
          <a:xfrm rot="5400000">
            <a:off x="1728530" y="3110851"/>
            <a:ext cx="536883" cy="1512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CDD7D7"/>
                </a:solidFill>
                <a:latin typeface="Arial"/>
                <a:cs typeface="Arial"/>
              </a:rPr>
              <a:t>'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ä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pcrtov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è</a:t>
            </a:r>
            <a:endParaRPr sz="80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 rot="5400000">
            <a:off x="1965407" y="4407608"/>
            <a:ext cx="63129" cy="1512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76" name="text 1"/>
          <p:cNvSpPr txBox="1"/>
          <p:nvPr/>
        </p:nvSpPr>
        <p:spPr>
          <a:xfrm rot="5400000">
            <a:off x="1468560" y="4125105"/>
            <a:ext cx="936216" cy="271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792548">
              <a:lnSpc>
                <a:spcPct val="100000"/>
              </a:lnSpc>
            </a:pPr>
            <a:r>
              <a:rPr sz="1100" spc="10" dirty="0">
                <a:solidFill>
                  <a:srgbClr val="707877"/>
                </a:solidFill>
                <a:latin typeface="Arial"/>
                <a:cs typeface="Arial"/>
              </a:rPr>
              <a:t>.</a:t>
            </a:r>
            <a:endParaRPr sz="1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ázo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v  p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dui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at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77" name="text 1"/>
          <p:cNvSpPr txBox="1"/>
          <p:nvPr/>
        </p:nvSpPr>
        <p:spPr>
          <a:xfrm rot="5400000">
            <a:off x="734482" y="7155924"/>
            <a:ext cx="251261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sút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aze   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text 1"/>
          <p:cNvSpPr txBox="1"/>
          <p:nvPr/>
        </p:nvSpPr>
        <p:spPr>
          <a:xfrm rot="5400000">
            <a:off x="1841761" y="5887669"/>
            <a:ext cx="5581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9" spc="10" dirty="0">
                <a:solidFill>
                  <a:srgbClr val="CDD7D7"/>
                </a:solidFill>
                <a:latin typeface="Arial"/>
                <a:cs typeface="Arial"/>
              </a:rPr>
              <a:t>:</a:t>
            </a:r>
            <a:endParaRPr sz="600">
              <a:latin typeface="Arial"/>
              <a:cs typeface="Arial"/>
            </a:endParaRPr>
          </a:p>
        </p:txBody>
      </p:sp>
      <p:sp>
        <p:nvSpPr>
          <p:cNvPr id="79" name="text 1"/>
          <p:cNvSpPr txBox="1"/>
          <p:nvPr/>
        </p:nvSpPr>
        <p:spPr>
          <a:xfrm rot="5400000">
            <a:off x="1187188" y="3135347"/>
            <a:ext cx="725798" cy="2808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DD7D7"/>
                </a:solidFill>
                <a:latin typeface="Arial"/>
                <a:cs typeface="Arial"/>
              </a:rPr>
              <a:t>,   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11.2</a:t>
            </a:r>
            <a:r>
              <a:rPr sz="900" spc="10" dirty="0">
                <a:solidFill>
                  <a:srgbClr val="86908F"/>
                </a:solidFill>
                <a:latin typeface="Arial"/>
                <a:cs typeface="Arial"/>
              </a:rPr>
              <a:t>.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20</a:t>
            </a: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1</a:t>
            </a:r>
            <a:r>
              <a:rPr sz="900" spc="10" dirty="0">
                <a:solidFill>
                  <a:srgbClr val="707877"/>
                </a:solidFill>
                <a:latin typeface="Arial"/>
                <a:cs typeface="Arial"/>
              </a:rPr>
              <a:t>8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DD7D7"/>
                </a:solidFill>
                <a:latin typeface="Arial"/>
                <a:cs typeface="Arial"/>
              </a:rPr>
              <a:t>'</a:t>
            </a:r>
            <a:endParaRPr sz="900">
              <a:latin typeface="Arial"/>
              <a:cs typeface="Arial"/>
            </a:endParaRPr>
          </a:p>
        </p:txBody>
      </p:sp>
      <p:sp>
        <p:nvSpPr>
          <p:cNvPr id="80" name="text 1"/>
          <p:cNvSpPr txBox="1"/>
          <p:nvPr/>
        </p:nvSpPr>
        <p:spPr>
          <a:xfrm rot="5400000">
            <a:off x="499823" y="4830911"/>
            <a:ext cx="2240045" cy="1537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R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z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sa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h  v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y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áv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ani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a  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dobr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ovo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rní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c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j    </a:t>
            </a:r>
            <a:r>
              <a:rPr sz="1490" spc="10" dirty="0">
                <a:solidFill>
                  <a:srgbClr val="CDD7D7"/>
                </a:solidFill>
                <a:latin typeface="Arial"/>
                <a:cs typeface="Arial"/>
              </a:rPr>
              <a:t>r</a:t>
            </a:r>
            <a:endParaRPr sz="1400">
              <a:latin typeface="Arial"/>
              <a:cs typeface="Arial"/>
            </a:endParaRPr>
          </a:p>
        </p:txBody>
      </p:sp>
      <p:sp>
        <p:nvSpPr>
          <p:cNvPr id="81" name="text 1"/>
          <p:cNvSpPr txBox="1"/>
          <p:nvPr/>
        </p:nvSpPr>
        <p:spPr>
          <a:xfrm rot="5400000">
            <a:off x="496123" y="7264222"/>
            <a:ext cx="2114139" cy="2870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6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br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of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lc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ku 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öi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nno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st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'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z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  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pri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jím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at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ef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a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r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ad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l  (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men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o,  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pr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iez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is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  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a  p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26867"/>
                </a:solidFill>
                <a:latin typeface="Arial"/>
                <a:cs typeface="Arial"/>
              </a:rPr>
              <a:t>dp</a:t>
            </a:r>
            <a:r>
              <a:rPr sz="889" spc="10" dirty="0">
                <a:solidFill>
                  <a:srgbClr val="707877"/>
                </a:solidFill>
                <a:latin typeface="Arial"/>
                <a:cs typeface="Arial"/>
              </a:rPr>
              <a:t>is)</a:t>
            </a:r>
            <a:r>
              <a:rPr sz="889" spc="10" dirty="0">
                <a:solidFill>
                  <a:srgbClr val="86908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2" name="text 1"/>
          <p:cNvSpPr txBox="1"/>
          <p:nvPr/>
        </p:nvSpPr>
        <p:spPr>
          <a:xfrm rot="5400000">
            <a:off x="861509" y="4346210"/>
            <a:ext cx="123413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86908F"/>
                </a:solidFill>
                <a:latin typeface="Arial"/>
                <a:cs typeface="Arial"/>
              </a:rPr>
              <a:t>ö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in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no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s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ti  </a:t>
            </a:r>
            <a:r>
              <a:rPr sz="779" spc="10" dirty="0">
                <a:solidFill>
                  <a:srgbClr val="707877"/>
                </a:solidFill>
                <a:latin typeface="Arial"/>
                <a:cs typeface="Arial"/>
              </a:rPr>
              <a:t>(</a:t>
            </a:r>
            <a:r>
              <a:rPr sz="77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779" spc="10" dirty="0">
                <a:solidFill>
                  <a:srgbClr val="707877"/>
                </a:solidFill>
                <a:latin typeface="Arial"/>
                <a:cs typeface="Arial"/>
              </a:rPr>
              <a:t>oëe</a:t>
            </a:r>
            <a:r>
              <a:rPr sz="779" spc="10" dirty="0">
                <a:solidFill>
                  <a:srgbClr val="626867"/>
                </a:solidFill>
                <a:latin typeface="Arial"/>
                <a:cs typeface="Arial"/>
              </a:rPr>
              <a:t>t   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hod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í</a:t>
            </a:r>
            <a:r>
              <a:rPr sz="82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29" spc="10" dirty="0">
                <a:solidFill>
                  <a:srgbClr val="707877"/>
                </a:solidFill>
                <a:latin typeface="Arial"/>
                <a:cs typeface="Arial"/>
              </a:rPr>
              <a:t>):</a:t>
            </a:r>
            <a:endParaRPr sz="800">
              <a:latin typeface="Arial"/>
              <a:cs typeface="Arial"/>
            </a:endParaRPr>
          </a:p>
        </p:txBody>
      </p:sp>
      <p:sp>
        <p:nvSpPr>
          <p:cNvPr id="83" name="text 1"/>
          <p:cNvSpPr txBox="1"/>
          <p:nvPr/>
        </p:nvSpPr>
        <p:spPr>
          <a:xfrm rot="5400000">
            <a:off x="1428504" y="6095101"/>
            <a:ext cx="19277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10</a:t>
            </a:r>
            <a:endParaRPr sz="800">
              <a:latin typeface="Arial"/>
              <a:cs typeface="Arial"/>
            </a:endParaRPr>
          </a:p>
        </p:txBody>
      </p:sp>
      <p:sp>
        <p:nvSpPr>
          <p:cNvPr id="84" name="text 1"/>
          <p:cNvSpPr txBox="1"/>
          <p:nvPr/>
        </p:nvSpPr>
        <p:spPr>
          <a:xfrm rot="5400000">
            <a:off x="1385087" y="2908507"/>
            <a:ext cx="37208" cy="45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85" name="text 1"/>
          <p:cNvSpPr txBox="1"/>
          <p:nvPr/>
        </p:nvSpPr>
        <p:spPr>
          <a:xfrm rot="5400000">
            <a:off x="1312970" y="2911476"/>
            <a:ext cx="37740" cy="302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" spc="10" dirty="0">
                <a:solidFill>
                  <a:srgbClr val="CDD7D7"/>
                </a:solidFill>
                <a:latin typeface="Arial"/>
                <a:cs typeface="Arial"/>
              </a:rPr>
              <a:t>..</a:t>
            </a:r>
            <a:endParaRPr sz="100">
              <a:latin typeface="Arial"/>
              <a:cs typeface="Arial"/>
            </a:endParaRPr>
          </a:p>
        </p:txBody>
      </p:sp>
      <p:sp>
        <p:nvSpPr>
          <p:cNvPr id="86" name="text 1"/>
          <p:cNvSpPr txBox="1"/>
          <p:nvPr/>
        </p:nvSpPr>
        <p:spPr>
          <a:xfrm rot="5400000">
            <a:off x="1315491" y="3500793"/>
            <a:ext cx="32699" cy="302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endParaRPr sz="100">
              <a:latin typeface="Arial"/>
              <a:cs typeface="Arial"/>
            </a:endParaRPr>
          </a:p>
        </p:txBody>
      </p:sp>
      <p:sp>
        <p:nvSpPr>
          <p:cNvPr id="87" name="text 1"/>
          <p:cNvSpPr txBox="1"/>
          <p:nvPr/>
        </p:nvSpPr>
        <p:spPr>
          <a:xfrm rot="5400000">
            <a:off x="1312351" y="3596568"/>
            <a:ext cx="38978" cy="302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" spc="10" dirty="0">
                <a:solidFill>
                  <a:srgbClr val="E2E8E8"/>
                </a:solidFill>
                <a:latin typeface="Arial"/>
                <a:cs typeface="Arial"/>
              </a:rPr>
              <a:t>~</a:t>
            </a:r>
            <a:endParaRPr sz="100">
              <a:latin typeface="Arial"/>
              <a:cs typeface="Arial"/>
            </a:endParaRPr>
          </a:p>
        </p:txBody>
      </p:sp>
      <p:sp>
        <p:nvSpPr>
          <p:cNvPr id="88" name="text 1"/>
          <p:cNvSpPr txBox="1"/>
          <p:nvPr/>
        </p:nvSpPr>
        <p:spPr>
          <a:xfrm rot="5400000">
            <a:off x="1315491" y="5116769"/>
            <a:ext cx="32698" cy="302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0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endParaRPr sz="100">
              <a:latin typeface="Arial"/>
              <a:cs typeface="Arial"/>
            </a:endParaRPr>
          </a:p>
        </p:txBody>
      </p:sp>
      <p:sp>
        <p:nvSpPr>
          <p:cNvPr id="89" name="text 1"/>
          <p:cNvSpPr txBox="1"/>
          <p:nvPr/>
        </p:nvSpPr>
        <p:spPr>
          <a:xfrm rot="5400000">
            <a:off x="1307324" y="5279329"/>
            <a:ext cx="49032" cy="302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" spc="10" dirty="0">
                <a:solidFill>
                  <a:srgbClr val="CDD7D7"/>
                </a:solidFill>
                <a:latin typeface="Arial"/>
                <a:cs typeface="Arial"/>
              </a:rPr>
              <a:t>~-</a:t>
            </a:r>
            <a:endParaRPr sz="100">
              <a:latin typeface="Arial"/>
              <a:cs typeface="Arial"/>
            </a:endParaRPr>
          </a:p>
        </p:txBody>
      </p:sp>
      <p:sp>
        <p:nvSpPr>
          <p:cNvPr id="90" name="text 1"/>
          <p:cNvSpPr txBox="1"/>
          <p:nvPr/>
        </p:nvSpPr>
        <p:spPr>
          <a:xfrm rot="5400000">
            <a:off x="1239064" y="5574031"/>
            <a:ext cx="185552" cy="302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0" spc="10" dirty="0">
                <a:solidFill>
                  <a:srgbClr val="E2E8E8"/>
                </a:solidFill>
                <a:latin typeface="Arial"/>
                <a:cs typeface="Arial"/>
              </a:rPr>
              <a:t>-            -</a:t>
            </a:r>
            <a:r>
              <a:rPr sz="200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endParaRPr sz="200">
              <a:latin typeface="Arial"/>
              <a:cs typeface="Arial"/>
            </a:endParaRPr>
          </a:p>
        </p:txBody>
      </p:sp>
      <p:sp>
        <p:nvSpPr>
          <p:cNvPr id="91" name="text 1"/>
          <p:cNvSpPr txBox="1"/>
          <p:nvPr/>
        </p:nvSpPr>
        <p:spPr>
          <a:xfrm rot="5400000">
            <a:off x="1308789" y="5926314"/>
            <a:ext cx="46103" cy="302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0" spc="10" dirty="0">
                <a:solidFill>
                  <a:srgbClr val="CDD7D7"/>
                </a:solidFill>
                <a:latin typeface="Arial"/>
                <a:cs typeface="Arial"/>
              </a:rPr>
              <a:t>,l.</a:t>
            </a:r>
            <a:endParaRPr sz="100">
              <a:latin typeface="Arial"/>
              <a:cs typeface="Arial"/>
            </a:endParaRPr>
          </a:p>
        </p:txBody>
      </p:sp>
      <p:sp>
        <p:nvSpPr>
          <p:cNvPr id="92" name="text 1"/>
          <p:cNvSpPr txBox="1"/>
          <p:nvPr/>
        </p:nvSpPr>
        <p:spPr>
          <a:xfrm rot="5400000">
            <a:off x="1115362" y="2938623"/>
            <a:ext cx="112755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93" name="text 1"/>
          <p:cNvSpPr txBox="1"/>
          <p:nvPr/>
        </p:nvSpPr>
        <p:spPr>
          <a:xfrm rot="5400000">
            <a:off x="883380" y="3083600"/>
            <a:ext cx="402402" cy="1227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9" spc="10" dirty="0">
                <a:solidFill>
                  <a:srgbClr val="EB8F89"/>
                </a:solidFill>
                <a:latin typeface="Arial"/>
                <a:cs typeface="Arial"/>
              </a:rPr>
              <a:t>rfr   </a:t>
            </a:r>
            <a:r>
              <a:rPr sz="1159" spc="10" dirty="0">
                <a:solidFill>
                  <a:srgbClr val="EB8F89"/>
                </a:solidFill>
                <a:latin typeface="Arial"/>
                <a:cs typeface="Arial"/>
              </a:rPr>
              <a:t>1z~</a:t>
            </a:r>
            <a:endParaRPr sz="1100">
              <a:latin typeface="Arial"/>
              <a:cs typeface="Arial"/>
            </a:endParaRPr>
          </a:p>
        </p:txBody>
      </p:sp>
      <p:sp>
        <p:nvSpPr>
          <p:cNvPr id="94" name="text 1"/>
          <p:cNvSpPr txBox="1"/>
          <p:nvPr/>
        </p:nvSpPr>
        <p:spPr>
          <a:xfrm rot="5400000">
            <a:off x="548008" y="6888141"/>
            <a:ext cx="121274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Pod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p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s  do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br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rn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íka: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95" name="text 1"/>
          <p:cNvSpPr txBox="1"/>
          <p:nvPr/>
        </p:nvSpPr>
        <p:spPr>
          <a:xfrm rot="5400000">
            <a:off x="632838" y="3139083"/>
            <a:ext cx="52848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26867"/>
                </a:solidFill>
                <a:latin typeface="Arial"/>
                <a:cs typeface="Arial"/>
              </a:rPr>
              <a:t>sportov</a:t>
            </a:r>
            <a:r>
              <a:rPr sz="920" spc="10" dirty="0">
                <a:solidFill>
                  <a:srgbClr val="707877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96" name="text 1"/>
          <p:cNvSpPr txBox="1"/>
          <p:nvPr/>
        </p:nvSpPr>
        <p:spPr>
          <a:xfrm rot="5400000">
            <a:off x="619280" y="2898078"/>
            <a:ext cx="39323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9" spc="10" dirty="0">
                <a:solidFill>
                  <a:srgbClr val="CDD7D7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97" name="text 1"/>
          <p:cNvSpPr txBox="1"/>
          <p:nvPr/>
        </p:nvSpPr>
        <p:spPr>
          <a:xfrm rot="5400000">
            <a:off x="3143485" y="9145494"/>
            <a:ext cx="1394165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Ing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na 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G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rambli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ë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98" name="text 1"/>
          <p:cNvSpPr txBox="1"/>
          <p:nvPr/>
        </p:nvSpPr>
        <p:spPr>
          <a:xfrm rot="5400000">
            <a:off x="3225044" y="8913603"/>
            <a:ext cx="321571" cy="2495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80" spc="10" dirty="0">
                <a:solidFill>
                  <a:srgbClr val="6866B4"/>
                </a:solidFill>
                <a:latin typeface="Arial"/>
                <a:cs typeface="Arial"/>
              </a:rPr>
              <a:t>~</a:t>
            </a:r>
            <a:endParaRPr sz="1600">
              <a:latin typeface="Arial"/>
              <a:cs typeface="Arial"/>
            </a:endParaRPr>
          </a:p>
        </p:txBody>
      </p:sp>
      <p:sp>
        <p:nvSpPr>
          <p:cNvPr id="99" name="text 1"/>
          <p:cNvSpPr txBox="1"/>
          <p:nvPr/>
        </p:nvSpPr>
        <p:spPr>
          <a:xfrm rot="5400000">
            <a:off x="3183168" y="9274557"/>
            <a:ext cx="405324" cy="24951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9198CD"/>
                </a:solidFill>
                <a:latin typeface="Arial"/>
                <a:cs typeface="Arial"/>
              </a:rPr>
              <a:t>-</a:t>
            </a:r>
            <a:r>
              <a:rPr sz="809" spc="10" dirty="0">
                <a:solidFill>
                  <a:srgbClr val="6866B4"/>
                </a:solidFill>
                <a:latin typeface="Arial"/>
                <a:cs typeface="Arial"/>
              </a:rPr>
              <a:t>fOA.1</a:t>
            </a:r>
            <a:r>
              <a:rPr sz="809" spc="10" dirty="0">
                <a:solidFill>
                  <a:srgbClr val="9198CD"/>
                </a:solidFill>
                <a:latin typeface="Arial"/>
                <a:cs typeface="Arial"/>
              </a:rPr>
              <a:t>1</a:t>
            </a:r>
            <a:endParaRPr sz="800">
              <a:latin typeface="Arial"/>
              <a:cs typeface="Arial"/>
            </a:endParaRPr>
          </a:p>
        </p:txBody>
      </p:sp>
      <p:sp>
        <p:nvSpPr>
          <p:cNvPr id="100" name="text 1"/>
          <p:cNvSpPr txBox="1"/>
          <p:nvPr/>
        </p:nvSpPr>
        <p:spPr>
          <a:xfrm rot="5400000">
            <a:off x="2358915" y="8401544"/>
            <a:ext cx="170685" cy="83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9" spc="10" dirty="0">
                <a:solidFill>
                  <a:srgbClr val="CDD7D7"/>
                </a:solidFill>
                <a:latin typeface="Arial"/>
                <a:cs typeface="Arial"/>
              </a:rPr>
              <a:t>--   </a:t>
            </a:r>
            <a:r>
              <a:rPr sz="509" spc="10" dirty="0">
                <a:solidFill>
                  <a:srgbClr val="B9C5C5"/>
                </a:solidFill>
                <a:latin typeface="Arial"/>
                <a:cs typeface="Arial"/>
              </a:rPr>
              <a:t>!</a:t>
            </a:r>
            <a:endParaRPr sz="500">
              <a:latin typeface="Arial"/>
              <a:cs typeface="Arial"/>
            </a:endParaRPr>
          </a:p>
        </p:txBody>
      </p:sp>
      <p:sp>
        <p:nvSpPr>
          <p:cNvPr id="101" name="text 1"/>
          <p:cNvSpPr txBox="1"/>
          <p:nvPr/>
        </p:nvSpPr>
        <p:spPr>
          <a:xfrm rot="5400000">
            <a:off x="1878970" y="9127885"/>
            <a:ext cx="804528" cy="3553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20" spc="10" dirty="0">
                <a:solidFill>
                  <a:srgbClr val="5A52A8"/>
                </a:solidFill>
                <a:latin typeface="Arial"/>
                <a:cs typeface="Arial"/>
              </a:rPr>
              <a:t>~  </a:t>
            </a:r>
            <a:r>
              <a:rPr sz="1620" spc="10" dirty="0">
                <a:solidFill>
                  <a:srgbClr val="9198CD"/>
                </a:solidFill>
                <a:latin typeface="Arial"/>
                <a:cs typeface="Arial"/>
              </a:rPr>
              <a:t>.</a:t>
            </a:r>
            <a:r>
              <a:rPr sz="1620" spc="10" dirty="0">
                <a:solidFill>
                  <a:srgbClr val="6866B4"/>
                </a:solidFill>
                <a:latin typeface="Arial"/>
                <a:cs typeface="Arial"/>
              </a:rPr>
              <a:t>fclM</a:t>
            </a:r>
            <a:endParaRPr sz="1600">
              <a:latin typeface="Arial"/>
              <a:cs typeface="Arial"/>
            </a:endParaRPr>
          </a:p>
        </p:txBody>
      </p:sp>
      <p:sp>
        <p:nvSpPr>
          <p:cNvPr id="102" name="text 1"/>
          <p:cNvSpPr txBox="1"/>
          <p:nvPr/>
        </p:nvSpPr>
        <p:spPr>
          <a:xfrm rot="5400000">
            <a:off x="1300724" y="8454837"/>
            <a:ext cx="80127" cy="918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B9C5C5"/>
                </a:solidFill>
                <a:latin typeface="Arial"/>
                <a:cs typeface="Arial"/>
              </a:rPr>
              <a:t>+</a:t>
            </a:r>
            <a:endParaRPr sz="400">
              <a:latin typeface="Arial"/>
              <a:cs typeface="Arial"/>
            </a:endParaRPr>
          </a:p>
        </p:txBody>
      </p:sp>
      <p:sp>
        <p:nvSpPr>
          <p:cNvPr id="103" name="text 1"/>
          <p:cNvSpPr txBox="1"/>
          <p:nvPr/>
        </p:nvSpPr>
        <p:spPr>
          <a:xfrm rot="5400000">
            <a:off x="939705" y="9131368"/>
            <a:ext cx="137620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Ing</a:t>
            </a:r>
            <a:r>
              <a:rPr sz="859" spc="10" dirty="0">
                <a:solidFill>
                  <a:srgbClr val="86908F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  G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626867"/>
                </a:solidFill>
                <a:latin typeface="Arial"/>
                <a:cs typeface="Arial"/>
              </a:rPr>
              <a:t>mb</a:t>
            </a:r>
            <a:r>
              <a:rPr sz="859" spc="10" dirty="0">
                <a:solidFill>
                  <a:srgbClr val="707877"/>
                </a:solidFill>
                <a:latin typeface="Arial"/>
                <a:cs typeface="Arial"/>
              </a:rPr>
              <a:t>licková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104" name="text 1"/>
          <p:cNvSpPr txBox="1"/>
          <p:nvPr/>
        </p:nvSpPr>
        <p:spPr>
          <a:xfrm rot="5400000">
            <a:off x="785719" y="9060885"/>
            <a:ext cx="715696" cy="28732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050" spc="10" dirty="0">
                <a:solidFill>
                  <a:srgbClr val="6866B4"/>
                </a:solidFill>
                <a:latin typeface="Arial"/>
                <a:cs typeface="Arial"/>
              </a:rPr>
              <a:t>~</a:t>
            </a:r>
            <a:r>
              <a:rPr sz="2050" spc="10" dirty="0">
                <a:solidFill>
                  <a:srgbClr val="8584C0"/>
                </a:solidFill>
                <a:latin typeface="Arial"/>
                <a:cs typeface="Arial"/>
              </a:rPr>
              <a:t>-</a:t>
            </a:r>
            <a:r>
              <a:rPr sz="2050" spc="10" dirty="0">
                <a:solidFill>
                  <a:srgbClr val="6866B4"/>
                </a:solidFill>
                <a:latin typeface="Arial"/>
                <a:cs typeface="Arial"/>
              </a:rPr>
              <a:t>~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5" name="text 1"/>
          <p:cNvSpPr txBox="1"/>
          <p:nvPr/>
        </p:nvSpPr>
        <p:spPr>
          <a:xfrm rot="5400000">
            <a:off x="318667" y="4189202"/>
            <a:ext cx="94070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N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ázov  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p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d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u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j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at</a:t>
            </a:r>
            <a:r>
              <a:rPr sz="799" spc="10" dirty="0">
                <a:solidFill>
                  <a:srgbClr val="626867"/>
                </a:solidFill>
                <a:latin typeface="Arial"/>
                <a:cs typeface="Arial"/>
              </a:rPr>
              <a:t>i</a:t>
            </a:r>
            <a:r>
              <a:rPr sz="799" spc="10" dirty="0">
                <a:solidFill>
                  <a:srgbClr val="707877"/>
                </a:solidFill>
                <a:latin typeface="Arial"/>
                <a:cs typeface="Arial"/>
              </a:rPr>
              <a:t>a:</a:t>
            </a:r>
            <a:endParaRPr sz="700">
              <a:latin typeface="Arial"/>
              <a:cs typeface="Arial"/>
            </a:endParaRPr>
          </a:p>
        </p:txBody>
      </p:sp>
      <p:sp>
        <p:nvSpPr>
          <p:cNvPr id="106" name="text 1"/>
          <p:cNvSpPr txBox="1"/>
          <p:nvPr/>
        </p:nvSpPr>
        <p:spPr>
          <a:xfrm rot="5400000">
            <a:off x="-1008120" y="7787000"/>
            <a:ext cx="378506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867"/>
                </a:solidFill>
                <a:latin typeface="Arial"/>
                <a:cs typeface="Arial"/>
              </a:rPr>
              <a:t>sportová   príprava   pre  sút'aze   Slovenskej   volejbalovej   federádie</a:t>
            </a:r>
            <a:endParaRPr sz="900">
              <a:latin typeface="Arial"/>
              <a:cs typeface="Arial"/>
            </a:endParaRPr>
          </a:p>
        </p:txBody>
      </p:sp>
      <p:sp>
        <p:nvSpPr>
          <p:cNvPr id="107" name="text 1"/>
          <p:cNvSpPr txBox="1"/>
          <p:nvPr/>
        </p:nvSpPr>
        <p:spPr>
          <a:xfrm rot="5400000">
            <a:off x="412267" y="5174759"/>
            <a:ext cx="394438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0" spc="10" dirty="0">
                <a:solidFill>
                  <a:srgbClr val="CDD7D7"/>
                </a:solidFill>
                <a:latin typeface="Arial"/>
                <a:cs typeface="Arial"/>
              </a:rPr>
              <a:t>-  -    --·-</a:t>
            </a:r>
            <a:endParaRPr sz="600">
              <a:latin typeface="Arial"/>
              <a:cs typeface="Arial"/>
            </a:endParaRPr>
          </a:p>
        </p:txBody>
      </p:sp>
      <p:sp>
        <p:nvSpPr>
          <p:cNvPr id="108" name="text 1"/>
          <p:cNvSpPr txBox="1"/>
          <p:nvPr/>
        </p:nvSpPr>
        <p:spPr>
          <a:xfrm rot="5400000">
            <a:off x="432136" y="5648946"/>
            <a:ext cx="354700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0" spc="10" dirty="0">
                <a:solidFill>
                  <a:srgbClr val="CDD7D7"/>
                </a:solidFill>
                <a:latin typeface="Arial"/>
                <a:cs typeface="Arial"/>
              </a:rPr>
              <a:t>-   -   -·</a:t>
            </a:r>
            <a:endParaRPr sz="600">
              <a:latin typeface="Arial"/>
              <a:cs typeface="Arial"/>
            </a:endParaRPr>
          </a:p>
        </p:txBody>
      </p:sp>
      <p:sp>
        <p:nvSpPr>
          <p:cNvPr id="109" name="text 1"/>
          <p:cNvSpPr txBox="1"/>
          <p:nvPr/>
        </p:nvSpPr>
        <p:spPr>
          <a:xfrm rot="5400000">
            <a:off x="577359" y="5884559"/>
            <a:ext cx="64254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19" spc="10" dirty="0">
                <a:solidFill>
                  <a:srgbClr val="CDD7D7"/>
                </a:solidFill>
                <a:latin typeface="Arial"/>
                <a:cs typeface="Arial"/>
              </a:rPr>
              <a:t>_</a:t>
            </a:r>
            <a:r>
              <a:rPr sz="319" spc="10" dirty="0">
                <a:solidFill>
                  <a:srgbClr val="B9C5C5"/>
                </a:solidFill>
                <a:latin typeface="Arial"/>
                <a:cs typeface="Arial"/>
              </a:rPr>
              <a:t>J</a:t>
            </a:r>
            <a:endParaRPr sz="300">
              <a:latin typeface="Arial"/>
              <a:cs typeface="Arial"/>
            </a:endParaRPr>
          </a:p>
        </p:txBody>
      </p:sp>
      <p:sp>
        <p:nvSpPr>
          <p:cNvPr id="110" name="text 1"/>
          <p:cNvSpPr txBox="1"/>
          <p:nvPr/>
        </p:nvSpPr>
        <p:spPr>
          <a:xfrm rot="5400000">
            <a:off x="576937" y="6183473"/>
            <a:ext cx="65099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endParaRPr sz="400">
              <a:latin typeface="Arial"/>
              <a:cs typeface="Arial"/>
            </a:endParaRPr>
          </a:p>
        </p:txBody>
      </p:sp>
      <p:sp>
        <p:nvSpPr>
          <p:cNvPr id="111" name="text 1"/>
          <p:cNvSpPr txBox="1"/>
          <p:nvPr/>
        </p:nvSpPr>
        <p:spPr>
          <a:xfrm rot="5400000">
            <a:off x="499703" y="6373929"/>
            <a:ext cx="219567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09" spc="10" dirty="0">
                <a:solidFill>
                  <a:srgbClr val="CDD7D7"/>
                </a:solidFill>
                <a:latin typeface="Arial"/>
                <a:cs typeface="Arial"/>
              </a:rPr>
              <a:t>-  </a:t>
            </a:r>
            <a:r>
              <a:rPr sz="409" spc="10" dirty="0">
                <a:solidFill>
                  <a:srgbClr val="E2E8E8"/>
                </a:solidFill>
                <a:latin typeface="Arial"/>
                <a:cs typeface="Arial"/>
              </a:rPr>
              <a:t>~  </a:t>
            </a:r>
            <a:r>
              <a:rPr sz="409" spc="10" dirty="0">
                <a:solidFill>
                  <a:srgbClr val="CDD7D7"/>
                </a:solidFill>
                <a:latin typeface="Arial"/>
                <a:cs typeface="Arial"/>
              </a:rPr>
              <a:t>-  -</a:t>
            </a:r>
            <a:endParaRPr sz="400">
              <a:latin typeface="Arial"/>
              <a:cs typeface="Arial"/>
            </a:endParaRPr>
          </a:p>
        </p:txBody>
      </p:sp>
      <p:sp>
        <p:nvSpPr>
          <p:cNvPr id="112" name="text 1"/>
          <p:cNvSpPr txBox="1"/>
          <p:nvPr/>
        </p:nvSpPr>
        <p:spPr>
          <a:xfrm rot="5400000">
            <a:off x="587192" y="6687860"/>
            <a:ext cx="44588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9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endParaRPr sz="200">
              <a:latin typeface="Arial"/>
              <a:cs typeface="Arial"/>
            </a:endParaRPr>
          </a:p>
        </p:txBody>
      </p:sp>
      <p:sp>
        <p:nvSpPr>
          <p:cNvPr id="113" name="text 1"/>
          <p:cNvSpPr txBox="1"/>
          <p:nvPr/>
        </p:nvSpPr>
        <p:spPr>
          <a:xfrm rot="5400000">
            <a:off x="469127" y="7094124"/>
            <a:ext cx="280718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29" spc="10" dirty="0">
                <a:solidFill>
                  <a:srgbClr val="E2E8E8"/>
                </a:solidFill>
                <a:latin typeface="Arial"/>
                <a:cs typeface="Arial"/>
              </a:rPr>
              <a:t>~</a:t>
            </a:r>
            <a:r>
              <a:rPr sz="529" spc="10" dirty="0">
                <a:solidFill>
                  <a:srgbClr val="CDD7D7"/>
                </a:solidFill>
                <a:latin typeface="Arial"/>
                <a:cs typeface="Arial"/>
              </a:rPr>
              <a:t>-  </a:t>
            </a:r>
            <a:r>
              <a:rPr sz="529" spc="10" dirty="0">
                <a:solidFill>
                  <a:srgbClr val="E2E8E8"/>
                </a:solidFill>
                <a:latin typeface="Arial"/>
                <a:cs typeface="Arial"/>
              </a:rPr>
              <a:t>~</a:t>
            </a:r>
            <a:r>
              <a:rPr sz="529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r>
              <a:rPr sz="529" spc="10" dirty="0">
                <a:solidFill>
                  <a:srgbClr val="E2E8E8"/>
                </a:solidFill>
                <a:latin typeface="Arial"/>
                <a:cs typeface="Arial"/>
              </a:rPr>
              <a:t>-~</a:t>
            </a:r>
            <a:endParaRPr sz="500">
              <a:latin typeface="Arial"/>
              <a:cs typeface="Arial"/>
            </a:endParaRPr>
          </a:p>
        </p:txBody>
      </p:sp>
      <p:sp>
        <p:nvSpPr>
          <p:cNvPr id="114" name="text 1"/>
          <p:cNvSpPr txBox="1"/>
          <p:nvPr/>
        </p:nvSpPr>
        <p:spPr>
          <a:xfrm rot="5400000">
            <a:off x="478096" y="7538041"/>
            <a:ext cx="262780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89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r>
              <a:rPr sz="589" spc="10" dirty="0">
                <a:solidFill>
                  <a:srgbClr val="E2E8E8"/>
                </a:solidFill>
                <a:latin typeface="Arial"/>
                <a:cs typeface="Arial"/>
              </a:rPr>
              <a:t>~-    </a:t>
            </a:r>
            <a:r>
              <a:rPr sz="589" spc="10" dirty="0">
                <a:solidFill>
                  <a:srgbClr val="CDD7D7"/>
                </a:solidFill>
                <a:latin typeface="Arial"/>
                <a:cs typeface="Arial"/>
              </a:rPr>
              <a:t>-</a:t>
            </a:r>
            <a:endParaRPr sz="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-5400000">
            <a:off x="-1575995" y="1551253"/>
            <a:ext cx="10549896" cy="7433661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-5400000">
            <a:off x="155095" y="3630810"/>
            <a:ext cx="864311" cy="1238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29" spc="10" dirty="0">
                <a:solidFill>
                  <a:srgbClr val="C6CECB"/>
                </a:solidFill>
                <a:latin typeface="Arial"/>
                <a:cs typeface="Arial"/>
              </a:rPr>
              <a:t>! 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Do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b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rovornícku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 rot="-5400000">
            <a:off x="-777929" y="1791216"/>
            <a:ext cx="2721550" cy="1429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nos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'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za 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p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j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í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mate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</a:t>
            </a:r>
            <a:r>
              <a:rPr sz="1460" spc="10" dirty="0">
                <a:solidFill>
                  <a:srgbClr val="C6CECB"/>
                </a:solidFill>
                <a:latin typeface="Arial"/>
                <a:cs typeface="Arial"/>
              </a:rPr>
              <a:t>¡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g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ena  Gramb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ièková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-5400000">
            <a:off x="591386" y="4216586"/>
            <a:ext cx="19390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18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-5400000">
            <a:off x="-289131" y="3032210"/>
            <a:ext cx="1989552" cy="2061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29" spc="10" dirty="0">
                <a:solidFill>
                  <a:srgbClr val="C6CECB"/>
                </a:solidFill>
                <a:latin typeface="Arial"/>
                <a:cs typeface="Arial"/>
              </a:rPr>
              <a:t>¡ 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riadil  (meno</a:t>
            </a:r>
            <a:r>
              <a:rPr sz="829" spc="10" dirty="0">
                <a:solidFill>
                  <a:srgbClr val="787F7C"/>
                </a:solidFill>
                <a:latin typeface="Arial"/>
                <a:cs typeface="Arial"/>
              </a:rPr>
              <a:t>,  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p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ri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ezvisko  a  pod pis):</a:t>
            </a:r>
            <a:endParaRPr sz="8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 rot="-5400000">
            <a:off x="453991" y="3420222"/>
            <a:ext cx="1199417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Podp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  dobrovofníka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" name="text 1"/>
          <p:cNvSpPr txBox="1"/>
          <p:nvPr/>
        </p:nvSpPr>
        <p:spPr>
          <a:xfrm rot="-5400000">
            <a:off x="-373251" y="5523579"/>
            <a:ext cx="2061425" cy="292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10301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Rozsa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h 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vykonávan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a  do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br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ovo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l'ní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ckej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èin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osti  (po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et  hodín):  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9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x2  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m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es.</a:t>
            </a:r>
            <a:endParaRPr sz="9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-5400000">
            <a:off x="296570" y="1272273"/>
            <a:ext cx="946982" cy="4211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950" i="1" spc="10" dirty="0">
                <a:solidFill>
                  <a:srgbClr val="C6CECB"/>
                </a:solidFill>
                <a:latin typeface="Arial"/>
                <a:cs typeface="Arial"/>
              </a:rPr>
              <a:t>'    </a:t>
            </a:r>
            <a:r>
              <a:rPr sz="2950" i="1" spc="10" dirty="0">
                <a:solidFill>
                  <a:srgbClr val="666BB6"/>
                </a:solidFill>
                <a:latin typeface="Arial"/>
                <a:cs typeface="Arial"/>
              </a:rPr>
              <a:t>f</a:t>
            </a:r>
            <a:endParaRPr sz="29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-5400000">
            <a:off x="968627" y="1181081"/>
            <a:ext cx="177830" cy="2909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30" spc="10" dirty="0">
                <a:solidFill>
                  <a:srgbClr val="747FC2"/>
                </a:solidFill>
                <a:latin typeface="Arial"/>
                <a:cs typeface="Arial"/>
              </a:rPr>
              <a:t>.</a:t>
            </a:r>
            <a:r>
              <a:rPr sz="730" spc="10" dirty="0">
                <a:solidFill>
                  <a:srgbClr val="666BB6"/>
                </a:solidFill>
                <a:latin typeface="Arial"/>
                <a:cs typeface="Arial"/>
              </a:rPr>
              <a:t>T</a:t>
            </a:r>
            <a:r>
              <a:rPr sz="730" spc="10" dirty="0">
                <a:solidFill>
                  <a:srgbClr val="9289C6"/>
                </a:solidFill>
                <a:latin typeface="Arial"/>
                <a:cs typeface="Arial"/>
              </a:rPr>
              <a:t>1</a:t>
            </a:r>
            <a:endParaRPr sz="7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-5400000">
            <a:off x="382321" y="7293750"/>
            <a:ext cx="40619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6CECB"/>
                </a:solidFill>
                <a:latin typeface="Arial"/>
                <a:cs typeface="Arial"/>
              </a:rPr>
              <a:t>-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marec</a:t>
            </a:r>
            <a:endParaRPr sz="8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-5400000">
            <a:off x="40697" y="9342290"/>
            <a:ext cx="130557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Deñ  ko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an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pod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uj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ia:</a:t>
            </a:r>
            <a:endParaRPr sz="8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-5400000">
            <a:off x="-1876234" y="7169508"/>
            <a:ext cx="5652582" cy="13638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ru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h  vykonávanej  dob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ovofnfckej  èinnosti    </a:t>
            </a:r>
            <a:r>
              <a:rPr sz="900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tréningová   ëinnost</a:t>
            </a:r>
            <a:r>
              <a:rPr sz="900" spc="10" dirty="0">
                <a:solidFill>
                  <a:srgbClr val="6CCBE3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,  príprava</a:t>
            </a:r>
            <a:r>
              <a:rPr sz="900" spc="10" dirty="0">
                <a:solidFill>
                  <a:srgbClr val="6CCBE3"/>
                </a:solidFill>
                <a:latin typeface="Arial"/>
                <a:cs typeface="Arial"/>
              </a:rPr>
              <a:t>,  </a:t>
            </a: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-5400000">
            <a:off x="315305" y="9205226"/>
            <a:ext cx="1590000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(popis  vyko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ávanej  èín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os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í)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-5400000">
            <a:off x="845781" y="7514399"/>
            <a:ext cx="62070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60" spc="10" dirty="0">
                <a:solidFill>
                  <a:srgbClr val="C6CECB"/>
                </a:solidFill>
                <a:latin typeface="Arial"/>
                <a:cs typeface="Arial"/>
              </a:rPr>
              <a:t>t</a:t>
            </a:r>
            <a:endParaRPr sz="3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-5400000">
            <a:off x="-32783" y="6334602"/>
            <a:ext cx="229093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tréningovej   ëinnosti   rnladãich   ziaéok</a:t>
            </a:r>
            <a:endParaRPr sz="9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-5400000">
            <a:off x="1024159" y="7185707"/>
            <a:ext cx="58872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-5400000">
            <a:off x="-165202" y="8345361"/>
            <a:ext cx="3141352" cy="2959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Dr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uh  podu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atia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(§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3  ods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1  pism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.  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d)  zák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1270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1270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406/2011  Z.z.)     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-5400000">
            <a:off x="1422790" y="7063002"/>
            <a:ext cx="527724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4.3.2018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-5400000">
            <a:off x="44055" y="3145921"/>
            <a:ext cx="2530296" cy="1591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70" spc="10" dirty="0">
                <a:solidFill>
                  <a:srgbClr val="626764"/>
                </a:solidFill>
                <a:latin typeface="Arial"/>
                <a:cs typeface="Arial"/>
              </a:rPr>
              <a:t>sütaze   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Slovenskej   vole</a:t>
            </a:r>
            <a:r>
              <a:rPr sz="870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ba</a:t>
            </a:r>
            <a:r>
              <a:rPr sz="870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ovej   federácie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-5400000">
            <a:off x="936556" y="6133527"/>
            <a:ext cx="975304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Názov  poduja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ia:</a:t>
            </a:r>
            <a:endParaRPr sz="8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-5400000">
            <a:off x="1576904" y="4412019"/>
            <a:ext cx="76177" cy="1531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8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-5400000">
            <a:off x="1587638" y="6658092"/>
            <a:ext cx="48124" cy="9829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49" spc="10" dirty="0">
                <a:solidFill>
                  <a:srgbClr val="C6CECB"/>
                </a:solidFill>
                <a:latin typeface="Arial"/>
                <a:cs typeface="Arial"/>
              </a:rPr>
              <a:t>•</a:t>
            </a:r>
            <a:endParaRPr sz="5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-5400000">
            <a:off x="751411" y="5541862"/>
            <a:ext cx="2019713" cy="297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50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Roz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s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ah  vykonávania  dobrovofníckej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èi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nosti  (po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ë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et  hodín)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-5400000">
            <a:off x="701038" y="2926297"/>
            <a:ext cx="2126669" cy="29114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6CECB"/>
                </a:solidFill>
                <a:latin typeface="Arial"/>
                <a:cs typeface="Arial"/>
              </a:rPr>
              <a:t>: 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Dobrovolnícku   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innost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'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za  p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jímatera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C6CECB"/>
                </a:solidFill>
                <a:latin typeface="Arial"/>
                <a:cs typeface="Arial"/>
              </a:rPr>
              <a:t>I 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iad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l  (meno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,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p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iezvisko  a  pod pis):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-5400000">
            <a:off x="1865017" y="4048148"/>
            <a:ext cx="112854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-5400000">
            <a:off x="1947854" y="4061994"/>
            <a:ext cx="48124" cy="982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49" spc="10" dirty="0">
                <a:solidFill>
                  <a:srgbClr val="C6CECB"/>
                </a:solidFill>
                <a:latin typeface="Arial"/>
                <a:cs typeface="Arial"/>
              </a:rPr>
              <a:t>•</a:t>
            </a:r>
            <a:endParaRPr sz="5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-5400000">
            <a:off x="988759" y="1165216"/>
            <a:ext cx="1384047" cy="1363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ng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.  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Elena  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Grarnbli</a:t>
            </a:r>
            <a:r>
              <a:rPr sz="839" spc="10" dirty="0">
                <a:solidFill>
                  <a:srgbClr val="787F7C"/>
                </a:solidFill>
                <a:latin typeface="Arial"/>
                <a:cs typeface="Arial"/>
              </a:rPr>
              <a:t>ó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kov</a:t>
            </a:r>
            <a:r>
              <a:rPr sz="839" spc="10" dirty="0">
                <a:solidFill>
                  <a:srgbClr val="787F7C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-5400000">
            <a:off x="1796129" y="1726581"/>
            <a:ext cx="98406" cy="3817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50">
              <a:lnSpc>
                <a:spcPct val="100000"/>
              </a:lnSpc>
            </a:pPr>
            <a:r>
              <a:rPr sz="114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11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1179" spc="10" dirty="0">
                <a:solidFill>
                  <a:srgbClr val="C6CECB"/>
                </a:solidFill>
                <a:latin typeface="Arial"/>
                <a:cs typeface="Arial"/>
              </a:rPr>
              <a:t>¡</a:t>
            </a:r>
            <a:endParaRPr sz="11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 rot="-5400000">
            <a:off x="1716744" y="1271003"/>
            <a:ext cx="82215" cy="2067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9" spc="10" dirty="0">
                <a:solidFill>
                  <a:srgbClr val="666BB6"/>
                </a:solidFill>
                <a:latin typeface="Arial"/>
                <a:cs typeface="Arial"/>
              </a:rPr>
              <a:t>..</a:t>
            </a:r>
            <a:endParaRPr sz="7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 rot="-5400000">
            <a:off x="2055476" y="1846825"/>
            <a:ext cx="76181" cy="1531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09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endParaRPr sz="7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 rot="-5400000">
            <a:off x="2100636" y="1864006"/>
            <a:ext cx="57134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 rot="-5400000">
            <a:off x="2237270" y="1826637"/>
            <a:ext cx="55300" cy="2144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 rot="-5400000">
            <a:off x="1720856" y="4215369"/>
            <a:ext cx="152483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6</a:t>
            </a:r>
            <a:endParaRPr sz="8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 rot="-5400000">
            <a:off x="1154728" y="9355086"/>
            <a:ext cx="1279978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eñ  konan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podu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atia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 rot="-5400000">
            <a:off x="-803335" y="7130881"/>
            <a:ext cx="5719544" cy="1466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u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h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vykonávanej  dobrovofníckej   öínnost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í    </a:t>
            </a:r>
            <a:r>
              <a:rPr sz="870" spc="10" dirty="0">
                <a:solidFill>
                  <a:srgbClr val="C6CECB"/>
                </a:solidFill>
                <a:latin typeface="Arial"/>
                <a:cs typeface="Arial"/>
              </a:rPr>
              <a:t>J</a:t>
            </a:r>
            <a:r>
              <a:rPr sz="870" spc="10" dirty="0">
                <a:solidFill>
                  <a:srgbClr val="EE8B83"/>
                </a:solidFill>
                <a:latin typeface="Arial"/>
                <a:cs typeface="Arial"/>
              </a:rPr>
              <a:t>zabezpeëenie    organizácie   zápasu,   vedenie   a  kouëing</a:t>
            </a:r>
            <a:endParaRPr sz="8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 rot="-5400000">
            <a:off x="1664810" y="9448348"/>
            <a:ext cx="1093455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(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popis  vykonávanej</a:t>
            </a:r>
            <a:endParaRPr sz="8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 rot="-5400000">
            <a:off x="1982418" y="8648192"/>
            <a:ext cx="45824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6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769" spc="10" dirty="0">
                <a:solidFill>
                  <a:srgbClr val="626764"/>
                </a:solidFill>
                <a:latin typeface="Arial"/>
                <a:cs typeface="Arial"/>
              </a:rPr>
              <a:t>innosti)</a:t>
            </a:r>
            <a:r>
              <a:rPr sz="76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 rot="-5400000">
            <a:off x="1906274" y="7186441"/>
            <a:ext cx="631114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EE8B83"/>
                </a:solidFill>
                <a:latin typeface="Arial"/>
                <a:cs typeface="Arial"/>
              </a:rPr>
              <a:t>druzstva</a:t>
            </a:r>
            <a:endParaRPr sz="9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 rot="-5400000">
            <a:off x="1548611" y="3413612"/>
            <a:ext cx="1222937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Podp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  dob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ovol'níka: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 rot="-5400000">
            <a:off x="2128298" y="7204075"/>
            <a:ext cx="603503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6CECB"/>
                </a:solidFill>
                <a:latin typeface="Arial"/>
                <a:cs typeface="Arial"/>
              </a:rPr>
              <a:t>¡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 rot="-5400000">
            <a:off x="1031707" y="8430740"/>
            <a:ext cx="3115733" cy="1404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515654"/>
                </a:solidFill>
                <a:latin typeface="Arial"/>
                <a:cs typeface="Arial"/>
              </a:rPr>
              <a:t>(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§ 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3  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od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s. 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1  pf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sm.  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)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zá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.  </a:t>
            </a:r>
            <a:r>
              <a:rPr sz="1260" spc="10" dirty="0">
                <a:solidFill>
                  <a:srgbClr val="626764"/>
                </a:solidFill>
                <a:latin typeface="Arial"/>
                <a:cs typeface="Arial"/>
              </a:rPr>
              <a:t>c.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406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/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2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011  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Z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.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z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.)     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pod</a:t>
            </a:r>
            <a:r>
              <a:rPr sz="809" spc="10" dirty="0">
                <a:solidFill>
                  <a:srgbClr val="515654"/>
                </a:solidFill>
                <a:latin typeface="Arial"/>
                <a:cs typeface="Arial"/>
              </a:rPr>
              <a:t>uj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 rot="-5400000">
            <a:off x="2576134" y="6642479"/>
            <a:ext cx="37172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6CECB"/>
                </a:solidFill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 rot="-5400000">
            <a:off x="2652416" y="6668596"/>
            <a:ext cx="56498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 rot="-5400000">
            <a:off x="2778342" y="7483605"/>
            <a:ext cx="3414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9" spc="10" dirty="0">
                <a:solidFill>
                  <a:srgbClr val="C6CECB"/>
                </a:solidFill>
                <a:latin typeface="Arial"/>
                <a:cs typeface="Arial"/>
              </a:rPr>
              <a:t>¡</a:t>
            </a:r>
            <a:endParaRPr sz="3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 rot="-5400000">
            <a:off x="2533397" y="7082682"/>
            <a:ext cx="519270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1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8</a:t>
            </a:r>
            <a:r>
              <a:rPr sz="799" spc="10" dirty="0">
                <a:solidFill>
                  <a:srgbClr val="787F7C"/>
                </a:solidFill>
                <a:latin typeface="Arial"/>
                <a:cs typeface="Arial"/>
              </a:rPr>
              <a:t>.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3</a:t>
            </a:r>
            <a:r>
              <a:rPr sz="799" spc="10" dirty="0">
                <a:solidFill>
                  <a:srgbClr val="8C9895"/>
                </a:solidFill>
                <a:latin typeface="Arial"/>
                <a:cs typeface="Arial"/>
              </a:rPr>
              <a:t>.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2018</a:t>
            </a:r>
            <a:endParaRPr sz="7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 rot="-5400000">
            <a:off x="1880692" y="5499343"/>
            <a:ext cx="2075383" cy="3885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Rozs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a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h  vykonávan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a  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br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v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l'ní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cke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CECB"/>
                </a:solidFill>
                <a:latin typeface="Arial"/>
                <a:cs typeface="Arial"/>
              </a:rPr>
              <a:t>ì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nnostì  (po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et  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h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ín):</a:t>
            </a:r>
            <a:endParaRPr sz="900">
              <a:latin typeface="Arial"/>
              <a:cs typeface="Arial"/>
            </a:endParaRPr>
          </a:p>
          <a:p>
            <a:pPr marL="5151">
              <a:lnSpc>
                <a:spcPct val="100000"/>
              </a:lnSpc>
            </a:pPr>
            <a:r>
              <a:rPr sz="90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9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 rot="-5400000">
            <a:off x="2907394" y="7470822"/>
            <a:ext cx="4439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6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 rot="-5400000">
            <a:off x="245912" y="7068592"/>
            <a:ext cx="5709243" cy="26094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487926">
              <a:lnSpc>
                <a:spcPct val="100000"/>
              </a:lnSpc>
            </a:pPr>
            <a:r>
              <a:rPr sz="105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10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ruh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vykonávanej  dobro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v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rn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í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cke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]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èi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nosti     </a:t>
            </a:r>
            <a:r>
              <a:rPr sz="870" spc="10" dirty="0">
                <a:solidFill>
                  <a:srgbClr val="C6CECB"/>
                </a:solidFill>
                <a:latin typeface="Arial"/>
                <a:cs typeface="Arial"/>
              </a:rPr>
              <a:t>¡</a:t>
            </a:r>
            <a:r>
              <a:rPr sz="870" spc="10" dirty="0">
                <a:solidFill>
                  <a:srgbClr val="EE8B83"/>
                </a:solidFill>
                <a:latin typeface="Arial"/>
                <a:cs typeface="Arial"/>
              </a:rPr>
              <a:t>zabezpecenie    organizácie   zápasu,   vedenie   a  kouëinq</a:t>
            </a:r>
            <a:endParaRPr sz="8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 rot="-5400000">
            <a:off x="3026456" y="7195093"/>
            <a:ext cx="60350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CECB"/>
                </a:solidFill>
                <a:latin typeface="Arial"/>
                <a:cs typeface="Arial"/>
              </a:rPr>
              <a:t>l</a:t>
            </a:r>
            <a:r>
              <a:rPr sz="950" spc="10" dirty="0">
                <a:solidFill>
                  <a:srgbClr val="EE8B83"/>
                </a:solidFill>
                <a:latin typeface="Arial"/>
                <a:cs typeface="Arial"/>
              </a:rPr>
              <a:t>druzstva</a:t>
            </a:r>
            <a:endParaRPr sz="9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 rot="-5400000">
            <a:off x="1156811" y="3183202"/>
            <a:ext cx="254647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sút'aze   Slovenskej   volejbalovej   federác</a:t>
            </a:r>
            <a:r>
              <a:rPr sz="90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 rot="-5400000">
            <a:off x="1985884" y="9548139"/>
            <a:ext cx="883569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Druh  p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odu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tì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 rot="-5400000">
            <a:off x="2043327" y="6144215"/>
            <a:ext cx="96423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ázov  pod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uj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ia: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 rot="-5400000">
            <a:off x="1432223" y="1793761"/>
            <a:ext cx="2726762" cy="1429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nos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t'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za 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prijím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ate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l'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</a:t>
            </a:r>
            <a:r>
              <a:rPr sz="1510" spc="10" dirty="0">
                <a:solidFill>
                  <a:srgbClr val="C6CECB"/>
                </a:solidFill>
                <a:latin typeface="Arial"/>
                <a:cs typeface="Arial"/>
              </a:rPr>
              <a:t>i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g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Gramb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èková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 rot="-5400000">
            <a:off x="2324017" y="3592124"/>
            <a:ext cx="869725" cy="2061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99" spc="10" dirty="0">
                <a:solidFill>
                  <a:srgbClr val="C6CECB"/>
                </a:solidFill>
                <a:latin typeface="Arial"/>
                <a:cs typeface="Arial"/>
              </a:rPr>
              <a:t>I 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Dobrovol'nícku</a:t>
            </a:r>
            <a:endParaRPr sz="7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 rot="-5400000">
            <a:off x="2084290" y="3059078"/>
            <a:ext cx="1914849" cy="2271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9" spc="10" dirty="0">
                <a:solidFill>
                  <a:srgbClr val="C6CECB"/>
                </a:solidFill>
                <a:latin typeface="Arial"/>
                <a:cs typeface="Arial"/>
              </a:rPr>
              <a:t>1 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adi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(me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o,  pr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ezv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sko  a  podp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s)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 rot="-5400000">
            <a:off x="2798568" y="4182358"/>
            <a:ext cx="197455" cy="15122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09" spc="10" dirty="0">
                <a:solidFill>
                  <a:srgbClr val="626764"/>
                </a:solidFill>
                <a:latin typeface="Arial"/>
                <a:cs typeface="Arial"/>
              </a:rPr>
              <a:t>8</a:t>
            </a:r>
            <a:endParaRPr sz="10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 rot="-5400000">
            <a:off x="2243689" y="9327366"/>
            <a:ext cx="1314814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eñ  kona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podujatia:</a:t>
            </a:r>
            <a:endParaRPr sz="8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 rot="-5400000">
            <a:off x="2502351" y="9174358"/>
            <a:ext cx="1631134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(pop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  vykonáva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ej  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nnosti):</a:t>
            </a:r>
            <a:endParaRPr sz="8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 rot="-5400000">
            <a:off x="2661828" y="3420451"/>
            <a:ext cx="120926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Podp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  dob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ovol'n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í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 rot="-5400000">
            <a:off x="1592390" y="2510954"/>
            <a:ext cx="388331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CECB"/>
                </a:solidFill>
                <a:latin typeface="Arial"/>
                <a:cs typeface="Arial"/>
              </a:rPr>
              <a:t>[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spcrtov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á  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príprava   pre  sút'aze   Slove</a:t>
            </a:r>
            <a:r>
              <a:rPr sz="900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skej   volejbalovej   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feder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á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endParaRPr sz="9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 rot="-5400000">
            <a:off x="3611279" y="4472278"/>
            <a:ext cx="37242" cy="612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 rot="-5400000">
            <a:off x="3685621" y="4421188"/>
            <a:ext cx="57838" cy="1531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 rot="-5400000">
            <a:off x="3254415" y="7201751"/>
            <a:ext cx="53868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spcrtov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text 1"/>
          <p:cNvSpPr txBox="1"/>
          <p:nvPr/>
        </p:nvSpPr>
        <p:spPr>
          <a:xfrm rot="-5400000">
            <a:off x="2047206" y="8334708"/>
            <a:ext cx="3136908" cy="3010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uh  podu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atia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(§ 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3  ods.  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1  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p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í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sm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d)  zák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1240" spc="10" dirty="0">
                <a:solidFill>
                  <a:srgbClr val="787F7C"/>
                </a:solidFill>
                <a:latin typeface="Arial"/>
                <a:cs typeface="Arial"/>
              </a:rPr>
              <a:t>c</a:t>
            </a:r>
            <a:r>
              <a:rPr sz="1240" spc="10" dirty="0">
                <a:solidFill>
                  <a:srgbClr val="626764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406/2011  Z.z.)     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pod</a:t>
            </a:r>
            <a:r>
              <a:rPr sz="839" spc="10" dirty="0">
                <a:solidFill>
                  <a:srgbClr val="515654"/>
                </a:solidFill>
                <a:latin typeface="Arial"/>
                <a:cs typeface="Arial"/>
              </a:rPr>
              <a:t>u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jat</a:t>
            </a:r>
            <a:r>
              <a:rPr sz="83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 rot="-5400000">
            <a:off x="3733941" y="7301924"/>
            <a:ext cx="345994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apríl</a:t>
            </a:r>
            <a:endParaRPr sz="900">
              <a:latin typeface="Arial"/>
              <a:cs typeface="Arial"/>
            </a:endParaRPr>
          </a:p>
        </p:txBody>
      </p:sp>
      <p:sp>
        <p:nvSpPr>
          <p:cNvPr id="67" name="text 1"/>
          <p:cNvSpPr txBox="1"/>
          <p:nvPr/>
        </p:nvSpPr>
        <p:spPr>
          <a:xfrm rot="-5400000">
            <a:off x="3132276" y="6162836"/>
            <a:ext cx="988800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N</a:t>
            </a:r>
            <a:r>
              <a:rPr sz="829" spc="10" dirty="0">
                <a:solidFill>
                  <a:srgbClr val="787F7C"/>
                </a:solidFill>
                <a:latin typeface="Arial"/>
                <a:cs typeface="Arial"/>
              </a:rPr>
              <a:t>á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zov   podujatia</a:t>
            </a:r>
            <a:r>
              <a:rPr sz="82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8" name="text 1"/>
          <p:cNvSpPr txBox="1"/>
          <p:nvPr/>
        </p:nvSpPr>
        <p:spPr>
          <a:xfrm rot="-5400000">
            <a:off x="2951338" y="5523872"/>
            <a:ext cx="2040234" cy="292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Rozsah  vykonáva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ia  dob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ovol'n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í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ckej</a:t>
            </a:r>
            <a:endParaRPr sz="800">
              <a:latin typeface="Arial"/>
              <a:cs typeface="Arial"/>
            </a:endParaRPr>
          </a:p>
          <a:p>
            <a:pPr marL="5151">
              <a:lnSpc>
                <a:spcPct val="100000"/>
              </a:lnSpc>
            </a:pP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mnost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í 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(po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ë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et  hodín)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:  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8x2  mes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69" name="text 1"/>
          <p:cNvSpPr txBox="1"/>
          <p:nvPr/>
        </p:nvSpPr>
        <p:spPr>
          <a:xfrm rot="-5400000">
            <a:off x="2901024" y="2913523"/>
            <a:ext cx="2146007" cy="297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41207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Dobrovof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ní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ck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u  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ost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' 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za  pri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jí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matera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\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iad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l  (me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,  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p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iezvisko  a  podpis)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70" name="text 1"/>
          <p:cNvSpPr txBox="1"/>
          <p:nvPr/>
        </p:nvSpPr>
        <p:spPr>
          <a:xfrm rot="-5400000">
            <a:off x="3216671" y="1178921"/>
            <a:ext cx="135519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ng.  Ele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a  Grambl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kov</a:t>
            </a:r>
            <a:r>
              <a:rPr sz="829" spc="10" dirty="0">
                <a:solidFill>
                  <a:srgbClr val="787F7C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71" name="text 1"/>
          <p:cNvSpPr txBox="1"/>
          <p:nvPr/>
        </p:nvSpPr>
        <p:spPr>
          <a:xfrm rot="-5400000">
            <a:off x="3905380" y="4221737"/>
            <a:ext cx="19390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16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text 1"/>
          <p:cNvSpPr txBox="1"/>
          <p:nvPr/>
        </p:nvSpPr>
        <p:spPr>
          <a:xfrm rot="-5400000">
            <a:off x="3358107" y="9335404"/>
            <a:ext cx="1298738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en  kona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ia  podu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atia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 rot="-5400000">
            <a:off x="1450634" y="7161784"/>
            <a:ext cx="5631977" cy="14152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u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h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vykonávanej  dob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ovof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ní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cke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j   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innost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ì     </a:t>
            </a:r>
            <a:r>
              <a:rPr sz="870" spc="10" dirty="0">
                <a:solidFill>
                  <a:srgbClr val="42B9DD"/>
                </a:solidFill>
                <a:latin typeface="Arial"/>
                <a:cs typeface="Arial"/>
              </a:rPr>
              <a:t>tréningová   ëinnost',   príprava,   organizácia   a  vedenie</a:t>
            </a:r>
            <a:endParaRPr sz="800">
              <a:latin typeface="Arial"/>
              <a:cs typeface="Arial"/>
            </a:endParaRPr>
          </a:p>
        </p:txBody>
      </p:sp>
      <p:sp>
        <p:nvSpPr>
          <p:cNvPr id="74" name="text 1"/>
          <p:cNvSpPr txBox="1"/>
          <p:nvPr/>
        </p:nvSpPr>
        <p:spPr>
          <a:xfrm rot="-5400000">
            <a:off x="3636968" y="9197442"/>
            <a:ext cx="1574662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(popis  vy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k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onávanej  ö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nnosti)</a:t>
            </a:r>
            <a:r>
              <a:rPr sz="82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 rot="-5400000">
            <a:off x="3304395" y="6347491"/>
            <a:ext cx="225486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tréningovej   ëinnosti   mladsich   zìaöok</a:t>
            </a:r>
            <a:endParaRPr sz="900">
              <a:latin typeface="Arial"/>
              <a:cs typeface="Arial"/>
            </a:endParaRPr>
          </a:p>
        </p:txBody>
      </p:sp>
      <p:sp>
        <p:nvSpPr>
          <p:cNvPr id="76" name="text 1"/>
          <p:cNvSpPr txBox="1"/>
          <p:nvPr/>
        </p:nvSpPr>
        <p:spPr>
          <a:xfrm rot="-5400000">
            <a:off x="3765121" y="3422515"/>
            <a:ext cx="1215435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Podpis  dobrovol'n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í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77" name="text 1"/>
          <p:cNvSpPr txBox="1"/>
          <p:nvPr/>
        </p:nvSpPr>
        <p:spPr>
          <a:xfrm rot="-5400000">
            <a:off x="4409044" y="7220598"/>
            <a:ext cx="603622" cy="8670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50" spc="10" dirty="0">
                <a:solidFill>
                  <a:srgbClr val="C6CECB"/>
                </a:solidFill>
                <a:latin typeface="Arial"/>
                <a:cs typeface="Arial"/>
              </a:rPr>
              <a:t>1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text 1"/>
          <p:cNvSpPr txBox="1"/>
          <p:nvPr/>
        </p:nvSpPr>
        <p:spPr>
          <a:xfrm rot="-5400000">
            <a:off x="3244612" y="8420584"/>
            <a:ext cx="3115443" cy="1404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(§  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3  ods.  1  písm.  d) zák.  è</a:t>
            </a:r>
            <a:r>
              <a:rPr sz="889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406/2011  Z.z.)    </a:t>
            </a:r>
            <a:r>
              <a:rPr sz="839" spc="10" dirty="0">
                <a:solidFill>
                  <a:srgbClr val="C6CECB"/>
                </a:solidFill>
                <a:latin typeface="Arial"/>
                <a:cs typeface="Arial"/>
              </a:rPr>
              <a:t>¡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podujat</a:t>
            </a:r>
            <a:r>
              <a:rPr sz="83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text 1"/>
          <p:cNvSpPr txBox="1"/>
          <p:nvPr/>
        </p:nvSpPr>
        <p:spPr>
          <a:xfrm rot="-5400000">
            <a:off x="4865106" y="7478706"/>
            <a:ext cx="112855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5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80" name="text 1"/>
          <p:cNvSpPr txBox="1"/>
          <p:nvPr/>
        </p:nvSpPr>
        <p:spPr>
          <a:xfrm rot="-5400000">
            <a:off x="3523443" y="6014494"/>
            <a:ext cx="2891245" cy="2009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90" spc="10" dirty="0">
                <a:solidFill>
                  <a:srgbClr val="C6CECB"/>
                </a:solidFill>
                <a:latin typeface="Arial"/>
                <a:cs typeface="Arial"/>
              </a:rPr>
              <a:t>i  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22.4.20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1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8    </a:t>
            </a:r>
            <a:r>
              <a:rPr sz="789" spc="10" dirty="0">
                <a:solidFill>
                  <a:srgbClr val="C6CECB"/>
                </a:solidFill>
                <a:latin typeface="Arial"/>
                <a:cs typeface="Arial"/>
              </a:rPr>
              <a:t>¡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Rozsa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h  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v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y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konávan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a  do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b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rovo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l'n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íckej</a:t>
            </a:r>
            <a:endParaRPr sz="800">
              <a:latin typeface="Arial"/>
              <a:cs typeface="Arial"/>
            </a:endParaRPr>
          </a:p>
        </p:txBody>
      </p:sp>
      <p:sp>
        <p:nvSpPr>
          <p:cNvPr id="81" name="text 1"/>
          <p:cNvSpPr txBox="1"/>
          <p:nvPr/>
        </p:nvSpPr>
        <p:spPr>
          <a:xfrm rot="-5400000">
            <a:off x="5126321" y="7473287"/>
            <a:ext cx="3681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82" name="text 1"/>
          <p:cNvSpPr txBox="1"/>
          <p:nvPr/>
        </p:nvSpPr>
        <p:spPr>
          <a:xfrm rot="-5400000">
            <a:off x="4728812" y="4355748"/>
            <a:ext cx="55863" cy="285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64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83" name="text 1"/>
          <p:cNvSpPr txBox="1"/>
          <p:nvPr/>
        </p:nvSpPr>
        <p:spPr>
          <a:xfrm rot="-5400000">
            <a:off x="3375089" y="3168113"/>
            <a:ext cx="252514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</a:t>
            </a:r>
            <a:r>
              <a:rPr sz="900" spc="10" dirty="0">
                <a:solidFill>
                  <a:srgbClr val="787F7C"/>
                </a:solidFill>
                <a:latin typeface="Arial"/>
                <a:cs typeface="Arial"/>
              </a:rPr>
              <a:t>ú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t'aãe   Slovenskej   volejbalovej   federácie</a:t>
            </a:r>
            <a:endParaRPr sz="900">
              <a:latin typeface="Arial"/>
              <a:cs typeface="Arial"/>
            </a:endParaRPr>
          </a:p>
        </p:txBody>
      </p:sp>
      <p:sp>
        <p:nvSpPr>
          <p:cNvPr id="84" name="text 1"/>
          <p:cNvSpPr txBox="1"/>
          <p:nvPr/>
        </p:nvSpPr>
        <p:spPr>
          <a:xfrm rot="-5400000">
            <a:off x="4914598" y="4402751"/>
            <a:ext cx="56428" cy="1914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85" name="text 1"/>
          <p:cNvSpPr txBox="1"/>
          <p:nvPr/>
        </p:nvSpPr>
        <p:spPr>
          <a:xfrm rot="-5400000">
            <a:off x="4915144" y="4284782"/>
            <a:ext cx="34596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CECB"/>
                </a:solidFill>
                <a:latin typeface="Arial"/>
                <a:cs typeface="Arial"/>
              </a:rPr>
              <a:t>I   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6</a:t>
            </a:r>
            <a:endParaRPr sz="900">
              <a:latin typeface="Arial"/>
              <a:cs typeface="Arial"/>
            </a:endParaRPr>
          </a:p>
        </p:txBody>
      </p:sp>
      <p:sp>
        <p:nvSpPr>
          <p:cNvPr id="86" name="text 1"/>
          <p:cNvSpPr txBox="1"/>
          <p:nvPr/>
        </p:nvSpPr>
        <p:spPr>
          <a:xfrm rot="-5400000">
            <a:off x="4214787" y="9553982"/>
            <a:ext cx="85128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Druh  podujatia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7" name="text 1"/>
          <p:cNvSpPr txBox="1"/>
          <p:nvPr/>
        </p:nvSpPr>
        <p:spPr>
          <a:xfrm rot="-5400000">
            <a:off x="4614130" y="6633681"/>
            <a:ext cx="126327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88" name="text 1"/>
          <p:cNvSpPr txBox="1"/>
          <p:nvPr/>
        </p:nvSpPr>
        <p:spPr>
          <a:xfrm rot="-5400000">
            <a:off x="4277256" y="6160234"/>
            <a:ext cx="921890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Názov  poduja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89" name="text 1"/>
          <p:cNvSpPr txBox="1"/>
          <p:nvPr/>
        </p:nvSpPr>
        <p:spPr>
          <a:xfrm rot="-5400000">
            <a:off x="4900007" y="6680588"/>
            <a:ext cx="37524" cy="5360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200">
              <a:latin typeface="Arial"/>
              <a:cs typeface="Arial"/>
            </a:endParaRPr>
          </a:p>
        </p:txBody>
      </p:sp>
      <p:sp>
        <p:nvSpPr>
          <p:cNvPr id="90" name="text 1"/>
          <p:cNvSpPr txBox="1"/>
          <p:nvPr/>
        </p:nvSpPr>
        <p:spPr>
          <a:xfrm rot="-5400000">
            <a:off x="4489905" y="5997263"/>
            <a:ext cx="1319945" cy="13783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6CECB"/>
                </a:solidFill>
                <a:latin typeface="Arial"/>
                <a:cs typeface="Arial"/>
              </a:rPr>
              <a:t>[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nos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   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(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et 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h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dín):</a:t>
            </a:r>
            <a:endParaRPr sz="800">
              <a:latin typeface="Arial"/>
              <a:cs typeface="Arial"/>
            </a:endParaRPr>
          </a:p>
        </p:txBody>
      </p:sp>
      <p:sp>
        <p:nvSpPr>
          <p:cNvPr id="91" name="text 1"/>
          <p:cNvSpPr txBox="1"/>
          <p:nvPr/>
        </p:nvSpPr>
        <p:spPr>
          <a:xfrm rot="-5400000">
            <a:off x="5262385" y="6668115"/>
            <a:ext cx="39499" cy="765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92" name="text 1"/>
          <p:cNvSpPr txBox="1"/>
          <p:nvPr/>
        </p:nvSpPr>
        <p:spPr>
          <a:xfrm rot="-5400000">
            <a:off x="5241226" y="4663826"/>
            <a:ext cx="81819" cy="765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C6CECB"/>
                </a:solidFill>
                <a:latin typeface="Arial"/>
                <a:cs typeface="Arial"/>
              </a:rPr>
              <a:t>-</a:t>
            </a:r>
            <a:endParaRPr sz="400">
              <a:latin typeface="Arial"/>
              <a:cs typeface="Arial"/>
            </a:endParaRPr>
          </a:p>
        </p:txBody>
      </p:sp>
      <p:sp>
        <p:nvSpPr>
          <p:cNvPr id="93" name="text 1"/>
          <p:cNvSpPr txBox="1"/>
          <p:nvPr/>
        </p:nvSpPr>
        <p:spPr>
          <a:xfrm rot="-5400000">
            <a:off x="3220879" y="2245322"/>
            <a:ext cx="356982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obro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l'ní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ck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u  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ost  za 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prijím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l'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</a:t>
            </a:r>
            <a:r>
              <a:rPr sz="1910" spc="10" dirty="0">
                <a:solidFill>
                  <a:srgbClr val="C6CECB"/>
                </a:solidFill>
                <a:latin typeface="Arial"/>
                <a:cs typeface="Arial"/>
              </a:rPr>
              <a:t>¡ </a:t>
            </a:r>
            <a:r>
              <a:rPr sz="859" spc="10" dirty="0">
                <a:solidFill>
                  <a:srgbClr val="2F3936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g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.  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ena  G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amb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ièková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text 1"/>
          <p:cNvSpPr txBox="1"/>
          <p:nvPr/>
        </p:nvSpPr>
        <p:spPr>
          <a:xfrm rot="-5400000">
            <a:off x="4221563" y="3117390"/>
            <a:ext cx="1897797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C6CECB"/>
                </a:solidFill>
                <a:latin typeface="Arial"/>
                <a:cs typeface="Arial"/>
              </a:rPr>
              <a:t>¡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ri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dil   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(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m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,  pri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ez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vi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s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k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o   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a  po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pi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s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)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95" name="text 1"/>
          <p:cNvSpPr txBox="1"/>
          <p:nvPr/>
        </p:nvSpPr>
        <p:spPr>
          <a:xfrm rot="-5400000">
            <a:off x="5141261" y="1868522"/>
            <a:ext cx="5840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C6CECB"/>
                </a:solidFill>
                <a:latin typeface="Arial"/>
                <a:cs typeface="Arial"/>
              </a:rPr>
              <a:t>[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text 1"/>
          <p:cNvSpPr txBox="1"/>
          <p:nvPr/>
        </p:nvSpPr>
        <p:spPr>
          <a:xfrm rot="-5400000">
            <a:off x="4787437" y="1105244"/>
            <a:ext cx="537486" cy="5053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40" i="1" spc="10" dirty="0">
                <a:solidFill>
                  <a:srgbClr val="747FC2"/>
                </a:solidFill>
                <a:latin typeface="Arial"/>
                <a:cs typeface="Arial"/>
              </a:rPr>
              <a:t>ft:</a:t>
            </a:r>
            <a:endParaRPr sz="3000">
              <a:latin typeface="Arial"/>
              <a:cs typeface="Arial"/>
            </a:endParaRPr>
          </a:p>
        </p:txBody>
      </p:sp>
      <p:sp>
        <p:nvSpPr>
          <p:cNvPr id="97" name="text 1"/>
          <p:cNvSpPr txBox="1"/>
          <p:nvPr/>
        </p:nvSpPr>
        <p:spPr>
          <a:xfrm rot="-5400000">
            <a:off x="4874031" y="3409607"/>
            <a:ext cx="124125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Podpis  dobro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l'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nl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98" name="text 1"/>
          <p:cNvSpPr txBox="1"/>
          <p:nvPr/>
        </p:nvSpPr>
        <p:spPr>
          <a:xfrm rot="-5400000">
            <a:off x="5450057" y="1837199"/>
            <a:ext cx="36819" cy="2220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400">
              <a:latin typeface="Arial"/>
              <a:cs typeface="Arial"/>
            </a:endParaRPr>
          </a:p>
        </p:txBody>
      </p:sp>
      <p:sp>
        <p:nvSpPr>
          <p:cNvPr id="99" name="text 1"/>
          <p:cNvSpPr txBox="1"/>
          <p:nvPr/>
        </p:nvSpPr>
        <p:spPr>
          <a:xfrm rot="-5400000">
            <a:off x="5154592" y="1078178"/>
            <a:ext cx="611982" cy="33048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20" i="1" spc="10" dirty="0">
                <a:solidFill>
                  <a:srgbClr val="666BB6"/>
                </a:solidFill>
                <a:latin typeface="Arial"/>
                <a:cs typeface="Arial"/>
              </a:rPr>
              <a:t>À  </a:t>
            </a:r>
            <a:r>
              <a:rPr sz="2220" spc="10" dirty="0">
                <a:solidFill>
                  <a:srgbClr val="747FC2"/>
                </a:solidFill>
                <a:latin typeface="Arial"/>
                <a:cs typeface="Arial"/>
              </a:rPr>
              <a:t>-</a:t>
            </a:r>
            <a:r>
              <a:rPr sz="2220" spc="10" dirty="0">
                <a:solidFill>
                  <a:srgbClr val="666BB6"/>
                </a:solidFill>
                <a:latin typeface="Arial"/>
                <a:cs typeface="Arial"/>
              </a:rPr>
              <a:t>1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0" name="text 1"/>
          <p:cNvSpPr txBox="1"/>
          <p:nvPr/>
        </p:nvSpPr>
        <p:spPr>
          <a:xfrm rot="-5400000">
            <a:off x="4468669" y="9329286"/>
            <a:ext cx="1290374" cy="137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Den  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  pod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u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ja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1" name="text 1"/>
          <p:cNvSpPr txBox="1"/>
          <p:nvPr/>
        </p:nvSpPr>
        <p:spPr>
          <a:xfrm rot="-5400000">
            <a:off x="2520958" y="7125725"/>
            <a:ext cx="5698942" cy="1363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Druh  vykonávanej  dob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v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o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l'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n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cke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j 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ö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nnos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tí     </a:t>
            </a:r>
            <a:r>
              <a:rPr sz="870" spc="10" dirty="0">
                <a:solidFill>
                  <a:srgbClr val="EE8B83"/>
                </a:solidFill>
                <a:latin typeface="Arial"/>
                <a:cs typeface="Arial"/>
              </a:rPr>
              <a:t>zabezpeëenie   organizácie   zápasu,   vedenie   a  kouëinq</a:t>
            </a:r>
            <a:endParaRPr sz="800">
              <a:latin typeface="Arial"/>
              <a:cs typeface="Arial"/>
            </a:endParaRPr>
          </a:p>
        </p:txBody>
      </p:sp>
      <p:sp>
        <p:nvSpPr>
          <p:cNvPr id="102" name="text 1"/>
          <p:cNvSpPr txBox="1"/>
          <p:nvPr/>
        </p:nvSpPr>
        <p:spPr>
          <a:xfrm rot="-5400000">
            <a:off x="4719878" y="9168823"/>
            <a:ext cx="162160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(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p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op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s  vykonáva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j   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ö</a:t>
            </a:r>
            <a:r>
              <a:rPr sz="829" spc="10" dirty="0">
                <a:solidFill>
                  <a:srgbClr val="787F7C"/>
                </a:solidFill>
                <a:latin typeface="Arial"/>
                <a:cs typeface="Arial"/>
              </a:rPr>
              <a:t>í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nos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t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i):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3" name="text 1"/>
          <p:cNvSpPr txBox="1"/>
          <p:nvPr/>
        </p:nvSpPr>
        <p:spPr>
          <a:xfrm rot="-5400000">
            <a:off x="5239156" y="7189882"/>
            <a:ext cx="60362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C6CECB"/>
                </a:solidFill>
                <a:latin typeface="Arial"/>
                <a:cs typeface="Arial"/>
              </a:rPr>
              <a:t>[</a:t>
            </a:r>
            <a:r>
              <a:rPr sz="920" spc="10" dirty="0">
                <a:solidFill>
                  <a:srgbClr val="EE8B83"/>
                </a:solidFill>
                <a:latin typeface="Arial"/>
                <a:cs typeface="Arial"/>
              </a:rPr>
              <a:t>druzstva</a:t>
            </a:r>
            <a:endParaRPr sz="900">
              <a:latin typeface="Arial"/>
              <a:cs typeface="Arial"/>
            </a:endParaRPr>
          </a:p>
        </p:txBody>
      </p:sp>
      <p:sp>
        <p:nvSpPr>
          <p:cNvPr id="104" name="text 1"/>
          <p:cNvSpPr txBox="1"/>
          <p:nvPr/>
        </p:nvSpPr>
        <p:spPr>
          <a:xfrm rot="-5400000">
            <a:off x="5587680" y="7420695"/>
            <a:ext cx="172631" cy="1072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50" spc="10" dirty="0">
                <a:solidFill>
                  <a:srgbClr val="787F7C"/>
                </a:solidFill>
                <a:latin typeface="Arial"/>
                <a:cs typeface="Arial"/>
              </a:rPr>
              <a:t>'</a:t>
            </a:r>
            <a:endParaRPr sz="700">
              <a:latin typeface="Arial"/>
              <a:cs typeface="Arial"/>
            </a:endParaRPr>
          </a:p>
        </p:txBody>
      </p:sp>
      <p:sp>
        <p:nvSpPr>
          <p:cNvPr id="105" name="text 1"/>
          <p:cNvSpPr txBox="1"/>
          <p:nvPr/>
        </p:nvSpPr>
        <p:spPr>
          <a:xfrm rot="-5400000">
            <a:off x="5449899" y="7196236"/>
            <a:ext cx="598579" cy="1301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r>
              <a:rPr sz="900" spc="10" dirty="0">
                <a:solidFill>
                  <a:srgbClr val="626764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106" name="text 1"/>
          <p:cNvSpPr txBox="1"/>
          <p:nvPr/>
        </p:nvSpPr>
        <p:spPr>
          <a:xfrm rot="-5400000">
            <a:off x="4351073" y="8420666"/>
            <a:ext cx="3115279" cy="14046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(§ 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3  o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s.  1  p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sm</a:t>
            </a:r>
            <a:r>
              <a:rPr sz="859" spc="10" dirty="0">
                <a:solidFill>
                  <a:srgbClr val="8C9895"/>
                </a:solidFill>
                <a:latin typeface="Arial"/>
                <a:cs typeface="Arial"/>
              </a:rPr>
              <a:t>.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d) zák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1410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1410" spc="10" dirty="0">
                <a:solidFill>
                  <a:srgbClr val="787F7C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406/2011  Z.z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.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)    </a:t>
            </a:r>
            <a:r>
              <a:rPr sz="809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r>
              <a:rPr sz="809" spc="10" dirty="0">
                <a:solidFill>
                  <a:srgbClr val="626764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07" name="text 1"/>
          <p:cNvSpPr txBox="1"/>
          <p:nvPr/>
        </p:nvSpPr>
        <p:spPr>
          <a:xfrm rot="-5400000">
            <a:off x="5981867" y="7326789"/>
            <a:ext cx="27566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626764"/>
                </a:solidFill>
                <a:latin typeface="Arial"/>
                <a:cs typeface="Arial"/>
              </a:rPr>
              <a:t>máj</a:t>
            </a:r>
            <a:endParaRPr sz="800">
              <a:latin typeface="Arial"/>
              <a:cs typeface="Arial"/>
            </a:endParaRPr>
          </a:p>
        </p:txBody>
      </p:sp>
      <p:sp>
        <p:nvSpPr>
          <p:cNvPr id="108" name="text 1"/>
          <p:cNvSpPr txBox="1"/>
          <p:nvPr/>
        </p:nvSpPr>
        <p:spPr>
          <a:xfrm rot="-5400000">
            <a:off x="5297441" y="9525106"/>
            <a:ext cx="898734" cy="137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ruh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poduja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800">
              <a:latin typeface="Arial"/>
              <a:cs typeface="Arial"/>
            </a:endParaRPr>
          </a:p>
        </p:txBody>
      </p:sp>
      <p:sp>
        <p:nvSpPr>
          <p:cNvPr id="109" name="text 1"/>
          <p:cNvSpPr txBox="1"/>
          <p:nvPr/>
        </p:nvSpPr>
        <p:spPr>
          <a:xfrm rot="-5400000">
            <a:off x="3805004" y="2517409"/>
            <a:ext cx="3888369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70" spc="10" dirty="0">
                <a:solidFill>
                  <a:srgbClr val="C6CECB"/>
                </a:solidFill>
                <a:latin typeface="Arial"/>
                <a:cs typeface="Arial"/>
              </a:rPr>
              <a:t>¡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sportová   príprava   pre   </a:t>
            </a:r>
            <a:r>
              <a:rPr sz="1170" spc="10" dirty="0">
                <a:solidFill>
                  <a:srgbClr val="626764"/>
                </a:solidFill>
                <a:latin typeface="Arial"/>
                <a:cs typeface="Arial"/>
              </a:rPr>
              <a:t>s</a:t>
            </a:r>
            <a:r>
              <a:rPr sz="1170" spc="10" dirty="0">
                <a:solidFill>
                  <a:srgbClr val="787F7C"/>
                </a:solidFill>
                <a:latin typeface="Arial"/>
                <a:cs typeface="Arial"/>
              </a:rPr>
              <a:t>ü</a:t>
            </a:r>
            <a:r>
              <a:rPr sz="1170" spc="10" dirty="0">
                <a:solidFill>
                  <a:srgbClr val="626764"/>
                </a:solidFill>
                <a:latin typeface="Arial"/>
                <a:cs typeface="Arial"/>
              </a:rPr>
              <a:t>raze   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Slovenskej   vole</a:t>
            </a:r>
            <a:r>
              <a:rPr sz="870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balovej   federâc</a:t>
            </a:r>
            <a:r>
              <a:rPr sz="87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70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endParaRPr sz="800">
              <a:latin typeface="Arial"/>
              <a:cs typeface="Arial"/>
            </a:endParaRPr>
          </a:p>
        </p:txBody>
      </p:sp>
      <p:sp>
        <p:nvSpPr>
          <p:cNvPr id="110" name="text 1"/>
          <p:cNvSpPr txBox="1"/>
          <p:nvPr/>
        </p:nvSpPr>
        <p:spPr>
          <a:xfrm rot="-5400000">
            <a:off x="5807991" y="4429058"/>
            <a:ext cx="126327" cy="689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0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111" name="text 1"/>
          <p:cNvSpPr txBox="1"/>
          <p:nvPr/>
        </p:nvSpPr>
        <p:spPr>
          <a:xfrm rot="-5400000">
            <a:off x="5955448" y="4388036"/>
            <a:ext cx="55229" cy="22205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49" spc="10" dirty="0">
                <a:solidFill>
                  <a:srgbClr val="C6CECB"/>
                </a:solidFill>
                <a:latin typeface="Arial"/>
                <a:cs typeface="Arial"/>
              </a:rPr>
              <a:t>I</a:t>
            </a:r>
            <a:endParaRPr sz="600">
              <a:latin typeface="Arial"/>
              <a:cs typeface="Arial"/>
            </a:endParaRPr>
          </a:p>
        </p:txBody>
      </p:sp>
      <p:sp>
        <p:nvSpPr>
          <p:cNvPr id="112" name="text 1"/>
          <p:cNvSpPr txBox="1"/>
          <p:nvPr/>
        </p:nvSpPr>
        <p:spPr>
          <a:xfrm rot="-5400000">
            <a:off x="5327769" y="6145570"/>
            <a:ext cx="1017123" cy="14403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C6CECB"/>
                </a:solidFill>
                <a:latin typeface="Arial"/>
                <a:cs typeface="Arial"/>
              </a:rPr>
              <a:t>'</a:t>
            </a:r>
            <a:r>
              <a:rPr sz="89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99" spc="10" dirty="0">
                <a:solidFill>
                  <a:srgbClr val="787F7C"/>
                </a:solidFill>
                <a:latin typeface="Arial"/>
                <a:cs typeface="Arial"/>
              </a:rPr>
              <a:t>á</a:t>
            </a:r>
            <a:r>
              <a:rPr sz="899" spc="10" dirty="0">
                <a:solidFill>
                  <a:srgbClr val="626764"/>
                </a:solidFill>
                <a:latin typeface="Arial"/>
                <a:cs typeface="Arial"/>
              </a:rPr>
              <a:t>zov  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podu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j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at</a:t>
            </a:r>
            <a:r>
              <a:rPr sz="79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a:</a:t>
            </a:r>
            <a:endParaRPr sz="700">
              <a:latin typeface="Arial"/>
              <a:cs typeface="Arial"/>
            </a:endParaRPr>
          </a:p>
        </p:txBody>
      </p:sp>
      <p:sp>
        <p:nvSpPr>
          <p:cNvPr id="113" name="text 1"/>
          <p:cNvSpPr txBox="1"/>
          <p:nvPr/>
        </p:nvSpPr>
        <p:spPr>
          <a:xfrm rot="-5400000">
            <a:off x="5165943" y="5525723"/>
            <a:ext cx="2041687" cy="29735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50">
              <a:lnSpc>
                <a:spcPct val="100000"/>
              </a:lnSpc>
            </a:pP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Rozsah  vykonâvania  do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br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ovorn</a:t>
            </a:r>
            <a:r>
              <a:rPr sz="88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89" spc="10" dirty="0">
                <a:solidFill>
                  <a:srgbClr val="626764"/>
                </a:solidFill>
                <a:latin typeface="Arial"/>
                <a:cs typeface="Arial"/>
              </a:rPr>
              <a:t>ckej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c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n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osti  (poèet  hod</a:t>
            </a:r>
            <a:r>
              <a:rPr sz="950" spc="10" dirty="0">
                <a:solidFill>
                  <a:srgbClr val="515654"/>
                </a:solidFill>
                <a:latin typeface="Arial"/>
                <a:cs typeface="Arial"/>
              </a:rPr>
              <a:t>í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n):  8x2  mes.</a:t>
            </a:r>
            <a:endParaRPr sz="900">
              <a:latin typeface="Arial"/>
              <a:cs typeface="Arial"/>
            </a:endParaRPr>
          </a:p>
        </p:txBody>
      </p:sp>
      <p:sp>
        <p:nvSpPr>
          <p:cNvPr id="114" name="text 1"/>
          <p:cNvSpPr txBox="1"/>
          <p:nvPr/>
        </p:nvSpPr>
        <p:spPr>
          <a:xfrm rot="-5400000">
            <a:off x="5123695" y="2923435"/>
            <a:ext cx="2131329" cy="292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6CECB"/>
                </a:solidFill>
                <a:latin typeface="Arial"/>
                <a:cs typeface="Arial"/>
              </a:rPr>
              <a:t>1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Dobrovornicku   cin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ost'  za  prij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im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atera</a:t>
            </a:r>
            <a:endParaRPr sz="800">
              <a:latin typeface="Arial"/>
              <a:cs typeface="Arial"/>
            </a:endParaRPr>
          </a:p>
          <a:p>
            <a:pPr marL="36056">
              <a:lnSpc>
                <a:spcPct val="100000"/>
              </a:lnSpc>
            </a:pP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adi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l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(meno</a:t>
            </a:r>
            <a:r>
              <a:rPr sz="920" spc="10" dirty="0">
                <a:solidFill>
                  <a:srgbClr val="787F7C"/>
                </a:solidFill>
                <a:latin typeface="Arial"/>
                <a:cs typeface="Arial"/>
              </a:rPr>
              <a:t>,  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pr</a:t>
            </a:r>
            <a:r>
              <a:rPr sz="920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920" spc="10" dirty="0">
                <a:solidFill>
                  <a:srgbClr val="626764"/>
                </a:solidFill>
                <a:latin typeface="Arial"/>
                <a:cs typeface="Arial"/>
              </a:rPr>
              <a:t>ezvisko  a  podpis):</a:t>
            </a:r>
            <a:endParaRPr sz="900">
              <a:latin typeface="Arial"/>
              <a:cs typeface="Arial"/>
            </a:endParaRPr>
          </a:p>
        </p:txBody>
      </p:sp>
      <p:sp>
        <p:nvSpPr>
          <p:cNvPr id="115" name="text 1"/>
          <p:cNvSpPr txBox="1"/>
          <p:nvPr/>
        </p:nvSpPr>
        <p:spPr>
          <a:xfrm rot="-5400000">
            <a:off x="6115467" y="4219064"/>
            <a:ext cx="194861" cy="1422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26764"/>
                </a:solidFill>
                <a:latin typeface="Arial"/>
                <a:cs typeface="Arial"/>
              </a:rPr>
              <a:t>1</a:t>
            </a:r>
            <a:r>
              <a:rPr sz="799" spc="10" dirty="0">
                <a:solidFill>
                  <a:srgbClr val="626764"/>
                </a:solidFill>
                <a:latin typeface="Arial"/>
                <a:cs typeface="Arial"/>
              </a:rPr>
              <a:t>6</a:t>
            </a:r>
            <a:endParaRPr sz="700">
              <a:latin typeface="Arial"/>
              <a:cs typeface="Arial"/>
            </a:endParaRPr>
          </a:p>
        </p:txBody>
      </p:sp>
      <p:sp>
        <p:nvSpPr>
          <p:cNvPr id="116" name="text 1"/>
          <p:cNvSpPr txBox="1"/>
          <p:nvPr/>
        </p:nvSpPr>
        <p:spPr>
          <a:xfrm rot="-5400000">
            <a:off x="5402645" y="1193350"/>
            <a:ext cx="141905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C6CECB"/>
                </a:solidFill>
                <a:latin typeface="Arial"/>
                <a:cs typeface="Arial"/>
              </a:rPr>
              <a:t>, 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I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ng.  E</a:t>
            </a:r>
            <a:r>
              <a:rPr sz="829" spc="10" dirty="0">
                <a:solidFill>
                  <a:srgbClr val="515654"/>
                </a:solidFill>
                <a:latin typeface="Arial"/>
                <a:cs typeface="Arial"/>
              </a:rPr>
              <a:t>l</a:t>
            </a:r>
            <a:r>
              <a:rPr sz="829" spc="10" dirty="0">
                <a:solidFill>
                  <a:srgbClr val="626764"/>
                </a:solidFill>
                <a:latin typeface="Arial"/>
                <a:cs typeface="Arial"/>
              </a:rPr>
              <a:t>ena  Gramblicková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117" name="text 1"/>
          <p:cNvSpPr txBox="1"/>
          <p:nvPr/>
        </p:nvSpPr>
        <p:spPr>
          <a:xfrm rot="-5400000">
            <a:off x="6087700" y="1201012"/>
            <a:ext cx="401639" cy="39817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750" i="1" spc="10" dirty="0">
                <a:solidFill>
                  <a:srgbClr val="747FC2"/>
                </a:solidFill>
                <a:latin typeface="Arial"/>
                <a:cs typeface="Arial"/>
              </a:rPr>
              <a:t>f_</a:t>
            </a:r>
            <a:r>
              <a:rPr sz="1750" i="1" spc="10" dirty="0">
                <a:solidFill>
                  <a:srgbClr val="BEC2E1"/>
                </a:solidFill>
                <a:latin typeface="Arial"/>
                <a:cs typeface="Arial"/>
              </a:rPr>
              <a:t>-</a:t>
            </a:r>
            <a:endParaRPr sz="1700">
              <a:latin typeface="Arial"/>
              <a:cs typeface="Arial"/>
            </a:endParaRPr>
          </a:p>
        </p:txBody>
      </p:sp>
      <p:sp>
        <p:nvSpPr>
          <p:cNvPr id="118" name="text 1"/>
          <p:cNvSpPr txBox="1"/>
          <p:nvPr/>
        </p:nvSpPr>
        <p:spPr>
          <a:xfrm rot="-5400000">
            <a:off x="6227631" y="1030734"/>
            <a:ext cx="724236" cy="40583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30" spc="10" dirty="0">
                <a:latin typeface="Arial"/>
                <a:cs typeface="Arial"/>
              </a:rPr>
              <a:t>~</a:t>
            </a:r>
            <a:r>
              <a:rPr sz="1830" spc="10" dirty="0">
                <a:solidFill>
                  <a:srgbClr val="747FC2"/>
                </a:solidFill>
                <a:latin typeface="Arial"/>
                <a:cs typeface="Arial"/>
              </a:rPr>
              <a:t>~.</a:t>
            </a:r>
            <a:r>
              <a:rPr sz="1830" spc="10" dirty="0">
                <a:solidFill>
                  <a:srgbClr val="666BB6"/>
                </a:solidFill>
                <a:latin typeface="Arial"/>
                <a:cs typeface="Arial"/>
              </a:rPr>
              <a:t>t</a:t>
            </a:r>
            <a:r>
              <a:rPr sz="1830" spc="10" dirty="0">
                <a:solidFill>
                  <a:srgbClr val="747FC2"/>
                </a:solidFill>
                <a:latin typeface="Arial"/>
                <a:cs typeface="Arial"/>
              </a:rPr>
              <a:t>~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9" name="text 1"/>
          <p:cNvSpPr txBox="1"/>
          <p:nvPr/>
        </p:nvSpPr>
        <p:spPr>
          <a:xfrm rot="-5400000">
            <a:off x="5580182" y="9334420"/>
            <a:ext cx="1280105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eñ  kona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ia  pod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u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jatia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20" name="text 1"/>
          <p:cNvSpPr txBox="1"/>
          <p:nvPr/>
        </p:nvSpPr>
        <p:spPr>
          <a:xfrm rot="-5400000">
            <a:off x="5378602" y="8716018"/>
            <a:ext cx="2362532" cy="292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5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uh  vykonáva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787F7C"/>
                </a:solidFill>
                <a:latin typeface="Arial"/>
                <a:cs typeface="Arial"/>
              </a:rPr>
              <a:t>j 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dob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r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ovofnícke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j  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ci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n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nos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ti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(popis  vykonávanej  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c</a:t>
            </a:r>
            <a:r>
              <a:rPr sz="950" spc="10" dirty="0">
                <a:solidFill>
                  <a:srgbClr val="626764"/>
                </a:solidFill>
                <a:latin typeface="Arial"/>
                <a:cs typeface="Arial"/>
              </a:rPr>
              <a:t>innosti</a:t>
            </a:r>
            <a:r>
              <a:rPr sz="950" spc="10" dirty="0">
                <a:solidFill>
                  <a:srgbClr val="787F7C"/>
                </a:solidFill>
                <a:latin typeface="Arial"/>
                <a:cs typeface="Arial"/>
              </a:rPr>
              <a:t>):</a:t>
            </a:r>
            <a:endParaRPr sz="900">
              <a:latin typeface="Arial"/>
              <a:cs typeface="Arial"/>
            </a:endParaRPr>
          </a:p>
        </p:txBody>
      </p:sp>
      <p:sp>
        <p:nvSpPr>
          <p:cNvPr id="121" name="text 1"/>
          <p:cNvSpPr txBox="1"/>
          <p:nvPr/>
        </p:nvSpPr>
        <p:spPr>
          <a:xfrm rot="-5400000">
            <a:off x="6421887" y="7517424"/>
            <a:ext cx="25115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50" spc="10" dirty="0">
                <a:solidFill>
                  <a:srgbClr val="C6CECB"/>
                </a:solidFill>
                <a:latin typeface="Arial"/>
                <a:cs typeface="Arial"/>
              </a:rPr>
              <a:t>1</a:t>
            </a:r>
            <a:endParaRPr sz="100">
              <a:latin typeface="Arial"/>
              <a:cs typeface="Arial"/>
            </a:endParaRPr>
          </a:p>
        </p:txBody>
      </p:sp>
      <p:sp>
        <p:nvSpPr>
          <p:cNvPr id="122" name="text 1"/>
          <p:cNvSpPr txBox="1"/>
          <p:nvPr/>
        </p:nvSpPr>
        <p:spPr>
          <a:xfrm rot="-5400000">
            <a:off x="6065095" y="7136912"/>
            <a:ext cx="69584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tréningová</a:t>
            </a:r>
            <a:endParaRPr sz="900">
              <a:latin typeface="Arial"/>
              <a:cs typeface="Arial"/>
            </a:endParaRPr>
          </a:p>
        </p:txBody>
      </p:sp>
      <p:sp>
        <p:nvSpPr>
          <p:cNvPr id="123" name="text 1"/>
          <p:cNvSpPr txBox="1"/>
          <p:nvPr/>
        </p:nvSpPr>
        <p:spPr>
          <a:xfrm rot="-5400000">
            <a:off x="5268452" y="5568080"/>
            <a:ext cx="243321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ëinnost</a:t>
            </a:r>
            <a:r>
              <a:rPr sz="900" spc="10" dirty="0">
                <a:solidFill>
                  <a:srgbClr val="6CCBE3"/>
                </a:solidFill>
                <a:latin typeface="Arial"/>
                <a:cs typeface="Arial"/>
              </a:rPr>
              <a:t>'</a:t>
            </a: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,  príprava,   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124" name="text 1"/>
          <p:cNvSpPr txBox="1"/>
          <p:nvPr/>
        </p:nvSpPr>
        <p:spPr>
          <a:xfrm rot="-5400000">
            <a:off x="5501690" y="6326875"/>
            <a:ext cx="2285788" cy="1301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42B9DD"/>
                </a:solidFill>
                <a:latin typeface="Arial"/>
                <a:cs typeface="Arial"/>
              </a:rPr>
              <a:t>tréningovej   ëinnosti   mladsích   ziaëok</a:t>
            </a:r>
            <a:endParaRPr sz="900">
              <a:latin typeface="Arial"/>
              <a:cs typeface="Arial"/>
            </a:endParaRPr>
          </a:p>
        </p:txBody>
      </p:sp>
      <p:sp>
        <p:nvSpPr>
          <p:cNvPr id="125" name="text 1"/>
          <p:cNvSpPr txBox="1"/>
          <p:nvPr/>
        </p:nvSpPr>
        <p:spPr>
          <a:xfrm rot="-5400000">
            <a:off x="5989946" y="3434582"/>
            <a:ext cx="1191302" cy="137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Pod</a:t>
            </a:r>
            <a:r>
              <a:rPr sz="859" spc="10" dirty="0">
                <a:solidFill>
                  <a:srgbClr val="515654"/>
                </a:solidFill>
                <a:latin typeface="Arial"/>
                <a:cs typeface="Arial"/>
              </a:rPr>
              <a:t>pi</a:t>
            </a:r>
            <a:r>
              <a:rPr sz="859" spc="10" dirty="0">
                <a:solidFill>
                  <a:srgbClr val="626764"/>
                </a:solidFill>
                <a:latin typeface="Arial"/>
                <a:cs typeface="Arial"/>
              </a:rPr>
              <a:t>s  dobrovofníka:</a:t>
            </a:r>
            <a:endParaRPr sz="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61550" y="1561550"/>
            <a:ext cx="10556761" cy="7433661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 rot="5400000">
            <a:off x="6453619" y="765859"/>
            <a:ext cx="846119" cy="13782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29" spc="10" dirty="0">
                <a:solidFill>
                  <a:srgbClr val="69706F"/>
                </a:solidFill>
                <a:latin typeface="Arial"/>
                <a:cs typeface="Arial"/>
              </a:rPr>
              <a:t>Druh  p</a:t>
            </a:r>
            <a:r>
              <a:rPr sz="82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29" spc="10" dirty="0">
                <a:solidFill>
                  <a:srgbClr val="69706F"/>
                </a:solidFill>
                <a:latin typeface="Arial"/>
                <a:cs typeface="Arial"/>
              </a:rPr>
              <a:t>dujati</a:t>
            </a:r>
            <a:r>
              <a:rPr sz="829" spc="10" dirty="0">
                <a:solidFill>
                  <a:srgbClr val="7D8786"/>
                </a:solidFill>
                <a:latin typeface="Arial"/>
                <a:cs typeface="Arial"/>
              </a:rPr>
              <a:t>a</a:t>
            </a:r>
            <a:r>
              <a:rPr sz="829" spc="10" dirty="0">
                <a:solidFill>
                  <a:srgbClr val="96A09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3" name="text 1"/>
          <p:cNvSpPr txBox="1"/>
          <p:nvPr/>
        </p:nvSpPr>
        <p:spPr>
          <a:xfrm rot="5400000">
            <a:off x="5111716" y="1937946"/>
            <a:ext cx="3210876" cy="1481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(§  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3  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ods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1  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plsm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d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)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zák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1240" spc="10" dirty="0">
                <a:solidFill>
                  <a:srgbClr val="69706F"/>
                </a:solidFill>
                <a:latin typeface="Arial"/>
                <a:cs typeface="Arial"/>
              </a:rPr>
              <a:t>c</a:t>
            </a:r>
            <a:r>
              <a:rPr sz="1240" spc="10" dirty="0">
                <a:solidFill>
                  <a:srgbClr val="96A09F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406/2011 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Z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z.}     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4" name="text 1"/>
          <p:cNvSpPr txBox="1"/>
          <p:nvPr/>
        </p:nvSpPr>
        <p:spPr>
          <a:xfrm rot="5400000">
            <a:off x="5744605" y="1001445"/>
            <a:ext cx="131729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Deñ  konania  podujatia</a:t>
            </a:r>
            <a:r>
              <a:rPr sz="859" spc="10" dirty="0">
                <a:solidFill>
                  <a:srgbClr val="96A09F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" name="text 1"/>
          <p:cNvSpPr txBox="1"/>
          <p:nvPr/>
        </p:nvSpPr>
        <p:spPr>
          <a:xfrm rot="5400000">
            <a:off x="3276701" y="3206905"/>
            <a:ext cx="5733358" cy="14297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D</a:t>
            </a:r>
            <a:r>
              <a:rPr sz="920" spc="10" dirty="0">
                <a:solidFill>
                  <a:srgbClr val="7D8786"/>
                </a:solidFill>
                <a:latin typeface="Arial"/>
                <a:cs typeface="Arial"/>
              </a:rPr>
              <a:t>r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uh  vykonávanej  dobrovorníckej   </a:t>
            </a:r>
            <a:r>
              <a:rPr sz="920" spc="10" dirty="0">
                <a:solidFill>
                  <a:srgbClr val="7D8786"/>
                </a:solidFill>
                <a:latin typeface="Arial"/>
                <a:cs typeface="Arial"/>
              </a:rPr>
              <a:t>öi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nnostì    </a:t>
            </a:r>
            <a:r>
              <a:rPr sz="920" spc="10" dirty="0">
                <a:solidFill>
                  <a:srgbClr val="C6D1D2"/>
                </a:solidFill>
                <a:latin typeface="Arial"/>
                <a:cs typeface="Arial"/>
              </a:rPr>
              <a:t>·</a:t>
            </a:r>
            <a:r>
              <a:rPr sz="920" spc="10" dirty="0">
                <a:solidFill>
                  <a:srgbClr val="978EB6"/>
                </a:solidFill>
                <a:latin typeface="Arial"/>
                <a:cs typeface="Arial"/>
              </a:rPr>
              <a:t>zabezpeèenie   organizácie   turnaja,   vedenie   a  kouèing</a:t>
            </a:r>
            <a:endParaRPr sz="900">
              <a:latin typeface="Arial"/>
              <a:cs typeface="Arial"/>
            </a:endParaRPr>
          </a:p>
        </p:txBody>
      </p:sp>
      <p:sp>
        <p:nvSpPr>
          <p:cNvPr id="6" name="text 1"/>
          <p:cNvSpPr txBox="1"/>
          <p:nvPr/>
        </p:nvSpPr>
        <p:spPr>
          <a:xfrm rot="5400000">
            <a:off x="5165074" y="1153862"/>
            <a:ext cx="163241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(popis  vykonávane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j  ö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innosti)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" name="text 1"/>
          <p:cNvSpPr txBox="1"/>
          <p:nvPr/>
        </p:nvSpPr>
        <p:spPr>
          <a:xfrm rot="5400000">
            <a:off x="5332170" y="770636"/>
            <a:ext cx="86596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Druh  podujatia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9" name="text 1"/>
          <p:cNvSpPr txBox="1"/>
          <p:nvPr/>
        </p:nvSpPr>
        <p:spPr>
          <a:xfrm rot="5400000">
            <a:off x="3456388" y="2522915"/>
            <a:ext cx="4344794" cy="1120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(§  </a:t>
            </a:r>
            <a:r>
              <a:rPr sz="870" spc="10" dirty="0">
                <a:solidFill>
                  <a:srgbClr val="69706F"/>
                </a:solidFill>
                <a:latin typeface="Arial"/>
                <a:cs typeface="Arial"/>
              </a:rPr>
              <a:t>3  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ods</a:t>
            </a:r>
            <a:r>
              <a:rPr sz="920" spc="10" dirty="0">
                <a:solidFill>
                  <a:srgbClr val="96A09F"/>
                </a:solidFill>
                <a:latin typeface="Arial"/>
                <a:cs typeface="Arial"/>
              </a:rPr>
              <a:t>. </a:t>
            </a:r>
            <a:r>
              <a:rPr sz="870" spc="10" dirty="0">
                <a:solidFill>
                  <a:srgbClr val="69706F"/>
                </a:solidFill>
                <a:latin typeface="Arial"/>
                <a:cs typeface="Arial"/>
              </a:rPr>
              <a:t>1  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písm</a:t>
            </a:r>
            <a:r>
              <a:rPr sz="920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d)  zák</a:t>
            </a:r>
            <a:r>
              <a:rPr sz="920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1320" spc="10" dirty="0">
                <a:solidFill>
                  <a:srgbClr val="69706F"/>
                </a:solidFill>
                <a:latin typeface="Arial"/>
                <a:cs typeface="Arial"/>
              </a:rPr>
              <a:t>c</a:t>
            </a:r>
            <a:r>
              <a:rPr sz="1320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70" spc="10" dirty="0">
                <a:solidFill>
                  <a:srgbClr val="69706F"/>
                </a:solidFill>
                <a:latin typeface="Arial"/>
                <a:cs typeface="Arial"/>
              </a:rPr>
              <a:t>406/2011  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Z.z</a:t>
            </a:r>
            <a:r>
              <a:rPr sz="920" spc="10" dirty="0">
                <a:solidFill>
                  <a:srgbClr val="7D8786"/>
                </a:solidFill>
                <a:latin typeface="Arial"/>
                <a:cs typeface="Arial"/>
              </a:rPr>
              <a:t>.)    </a:t>
            </a:r>
            <a:r>
              <a:rPr sz="920" spc="10" dirty="0">
                <a:solidFill>
                  <a:srgbClr val="C6D1D2"/>
                </a:solidFill>
                <a:latin typeface="Arial"/>
                <a:cs typeface="Arial"/>
              </a:rPr>
              <a:t>;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podujatie       </a:t>
            </a:r>
            <a:r>
              <a:rPr sz="920" spc="10" dirty="0">
                <a:solidFill>
                  <a:srgbClr val="C6D1D2"/>
                </a:solidFill>
                <a:latin typeface="Arial"/>
                <a:cs typeface="Arial"/>
              </a:rPr>
              <a:t>,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Názov  poduiatla</a:t>
            </a:r>
            <a:r>
              <a:rPr sz="920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10" name="text 1"/>
          <p:cNvSpPr txBox="1"/>
          <p:nvPr/>
        </p:nvSpPr>
        <p:spPr>
          <a:xfrm rot="5400000">
            <a:off x="4645165" y="989359"/>
            <a:ext cx="130341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Den  konania  podujatia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1" name="text 1"/>
          <p:cNvSpPr txBox="1"/>
          <p:nvPr/>
        </p:nvSpPr>
        <p:spPr>
          <a:xfrm rot="5400000">
            <a:off x="5069929" y="2680433"/>
            <a:ext cx="114444" cy="10585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20" spc="10" dirty="0">
                <a:solidFill>
                  <a:srgbClr val="C6D1D2"/>
                </a:solidFill>
                <a:latin typeface="Arial"/>
                <a:cs typeface="Arial"/>
              </a:rPr>
              <a:t>-</a:t>
            </a:r>
            <a:endParaRPr sz="700">
              <a:latin typeface="Arial"/>
              <a:cs typeface="Arial"/>
            </a:endParaRPr>
          </a:p>
        </p:txBody>
      </p:sp>
      <p:sp>
        <p:nvSpPr>
          <p:cNvPr id="12" name="text 1"/>
          <p:cNvSpPr txBox="1"/>
          <p:nvPr/>
        </p:nvSpPr>
        <p:spPr>
          <a:xfrm rot="5400000">
            <a:off x="2198627" y="3173454"/>
            <a:ext cx="567160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Druh  vykonávanej  dobrovol'n</a:t>
            </a:r>
            <a:r>
              <a:rPr sz="920" spc="10" dirty="0">
                <a:solidFill>
                  <a:srgbClr val="4D5353"/>
                </a:solidFill>
                <a:latin typeface="Arial"/>
                <a:cs typeface="Arial"/>
              </a:rPr>
              <a:t>í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ckej  </a:t>
            </a:r>
            <a:r>
              <a:rPr sz="870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870" spc="10" dirty="0">
                <a:solidFill>
                  <a:srgbClr val="69706F"/>
                </a:solidFill>
                <a:latin typeface="Arial"/>
                <a:cs typeface="Arial"/>
              </a:rPr>
              <a:t>innosti      </a:t>
            </a:r>
            <a:r>
              <a:rPr sz="920" spc="10" dirty="0">
                <a:solidFill>
                  <a:srgbClr val="C6D1D2"/>
                </a:solidFill>
                <a:latin typeface="Arial"/>
                <a:cs typeface="Arial"/>
              </a:rPr>
              <a:t>¡</a:t>
            </a:r>
            <a:r>
              <a:rPr sz="920" spc="10" dirty="0">
                <a:solidFill>
                  <a:srgbClr val="48B5DC"/>
                </a:solidFill>
                <a:latin typeface="Arial"/>
                <a:cs typeface="Arial"/>
              </a:rPr>
              <a:t>tréningová   </a:t>
            </a:r>
            <a:r>
              <a:rPr sz="920" spc="10" dirty="0">
                <a:solidFill>
                  <a:srgbClr val="70C3DF"/>
                </a:solidFill>
                <a:latin typeface="Arial"/>
                <a:cs typeface="Arial"/>
              </a:rPr>
              <a:t>ë</a:t>
            </a:r>
            <a:r>
              <a:rPr sz="920" spc="10" dirty="0">
                <a:solidFill>
                  <a:srgbClr val="48B5DC"/>
                </a:solidFill>
                <a:latin typeface="Arial"/>
                <a:cs typeface="Arial"/>
              </a:rPr>
              <a:t>lnnost',   príprava,   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text 1"/>
          <p:cNvSpPr txBox="1"/>
          <p:nvPr/>
        </p:nvSpPr>
        <p:spPr>
          <a:xfrm rot="5400000">
            <a:off x="4335130" y="882573"/>
            <a:ext cx="108983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(popis  vykonávanej</a:t>
            </a:r>
            <a:endParaRPr sz="800">
              <a:latin typeface="Arial"/>
              <a:cs typeface="Arial"/>
            </a:endParaRPr>
          </a:p>
        </p:txBody>
      </p:sp>
      <p:sp>
        <p:nvSpPr>
          <p:cNvPr id="14" name="text 1"/>
          <p:cNvSpPr txBox="1"/>
          <p:nvPr/>
        </p:nvSpPr>
        <p:spPr>
          <a:xfrm rot="5400000">
            <a:off x="4637653" y="1712262"/>
            <a:ext cx="48479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ëí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nnostl)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15" name="text 1"/>
          <p:cNvSpPr txBox="1"/>
          <p:nvPr/>
        </p:nvSpPr>
        <p:spPr>
          <a:xfrm rot="5400000">
            <a:off x="4225858" y="775715"/>
            <a:ext cx="86583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Druh  podujatia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6" name="text 1"/>
          <p:cNvSpPr txBox="1"/>
          <p:nvPr/>
        </p:nvSpPr>
        <p:spPr>
          <a:xfrm rot="5400000">
            <a:off x="2938953" y="1897950"/>
            <a:ext cx="3125739" cy="14297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(§  </a:t>
            </a:r>
            <a:r>
              <a:rPr sz="839" spc="10" dirty="0">
                <a:solidFill>
                  <a:srgbClr val="7D8786"/>
                </a:solidFill>
                <a:latin typeface="Arial"/>
                <a:cs typeface="Arial"/>
              </a:rPr>
              <a:t>3  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ods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1  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pism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d)  zák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1240" spc="10" dirty="0">
                <a:solidFill>
                  <a:srgbClr val="69706F"/>
                </a:solidFill>
                <a:latin typeface="Arial"/>
                <a:cs typeface="Arial"/>
              </a:rPr>
              <a:t>c.  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406/2011 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Z.z.)    </a:t>
            </a:r>
            <a:r>
              <a:rPr sz="889" spc="10" dirty="0">
                <a:solidFill>
                  <a:srgbClr val="C6D1D2"/>
                </a:solidFill>
                <a:latin typeface="Arial"/>
                <a:cs typeface="Arial"/>
              </a:rPr>
              <a:t>.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17" name="text 1"/>
          <p:cNvSpPr txBox="1"/>
          <p:nvPr/>
        </p:nvSpPr>
        <p:spPr>
          <a:xfrm rot="5400000">
            <a:off x="3532639" y="995506"/>
            <a:ext cx="130541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Den  konani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a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p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18" name="text 1"/>
          <p:cNvSpPr txBox="1"/>
          <p:nvPr/>
        </p:nvSpPr>
        <p:spPr>
          <a:xfrm rot="5400000">
            <a:off x="1554671" y="2551506"/>
            <a:ext cx="4587230" cy="297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6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Druh  vykonávanej  dobrovorní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c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kej  ëinnosti     </a:t>
            </a:r>
            <a:r>
              <a:rPr sz="950" spc="10" dirty="0">
                <a:solidFill>
                  <a:srgbClr val="978EB6"/>
                </a:solidFill>
                <a:latin typeface="Arial"/>
                <a:cs typeface="Arial"/>
              </a:rPr>
              <a:t>zabezpe</a:t>
            </a:r>
            <a:r>
              <a:rPr sz="950" spc="10" dirty="0">
                <a:solidFill>
                  <a:srgbClr val="AFABC8"/>
                </a:solidFill>
                <a:latin typeface="Arial"/>
                <a:cs typeface="Arial"/>
              </a:rPr>
              <a:t>ê</a:t>
            </a:r>
            <a:r>
              <a:rPr sz="950" spc="10" dirty="0">
                <a:solidFill>
                  <a:srgbClr val="978EB6"/>
                </a:solidFill>
                <a:latin typeface="Arial"/>
                <a:cs typeface="Arial"/>
              </a:rPr>
              <a:t>enie   organizácie   turnaja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(popis  vykonávane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j  ö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inn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st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i):</a:t>
            </a:r>
            <a:endParaRPr sz="900">
              <a:latin typeface="Arial"/>
              <a:cs typeface="Arial"/>
            </a:endParaRPr>
          </a:p>
        </p:txBody>
      </p:sp>
      <p:sp>
        <p:nvSpPr>
          <p:cNvPr id="19" name="text 1"/>
          <p:cNvSpPr txBox="1"/>
          <p:nvPr/>
        </p:nvSpPr>
        <p:spPr>
          <a:xfrm rot="5400000">
            <a:off x="1872342" y="1863327"/>
            <a:ext cx="3200580" cy="297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Druh  podujatia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(§  </a:t>
            </a:r>
            <a:r>
              <a:rPr sz="959" spc="10" dirty="0">
                <a:solidFill>
                  <a:srgbClr val="69706F"/>
                </a:solidFill>
                <a:latin typeface="Arial"/>
                <a:cs typeface="Arial"/>
              </a:rPr>
              <a:t>3  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ods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1  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plsm</a:t>
            </a:r>
            <a:r>
              <a:rPr sz="859" spc="10" dirty="0">
                <a:solidFill>
                  <a:srgbClr val="96A09F"/>
                </a:solidFill>
                <a:latin typeface="Arial"/>
                <a:cs typeface="Arial"/>
              </a:rPr>
              <a:t>.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d)  zák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1210" spc="10" dirty="0">
                <a:solidFill>
                  <a:srgbClr val="7D8786"/>
                </a:solidFill>
                <a:latin typeface="Arial"/>
                <a:cs typeface="Arial"/>
              </a:rPr>
              <a:t>c.  </a:t>
            </a: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406</a:t>
            </a:r>
            <a:r>
              <a:rPr sz="809" spc="10" dirty="0">
                <a:solidFill>
                  <a:srgbClr val="7D8786"/>
                </a:solidFill>
                <a:latin typeface="Arial"/>
                <a:cs typeface="Arial"/>
              </a:rPr>
              <a:t>/</a:t>
            </a: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2011   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Z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z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}     podujatie</a:t>
            </a:r>
            <a:endParaRPr sz="800">
              <a:latin typeface="Arial"/>
              <a:cs typeface="Arial"/>
            </a:endParaRPr>
          </a:p>
        </p:txBody>
      </p:sp>
      <p:sp>
        <p:nvSpPr>
          <p:cNvPr id="20" name="text 1"/>
          <p:cNvSpPr txBox="1"/>
          <p:nvPr/>
        </p:nvSpPr>
        <p:spPr>
          <a:xfrm rot="5400000">
            <a:off x="2429833" y="991932"/>
            <a:ext cx="129826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Den  konania  podujatia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1" name="text 1"/>
          <p:cNvSpPr txBox="1"/>
          <p:nvPr/>
        </p:nvSpPr>
        <p:spPr>
          <a:xfrm rot="5400000">
            <a:off x="-14130" y="3173453"/>
            <a:ext cx="566130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Dr</a:t>
            </a:r>
            <a:r>
              <a:rPr sz="920" spc="10" dirty="0">
                <a:solidFill>
                  <a:srgbClr val="4D5353"/>
                </a:solidFill>
                <a:latin typeface="Arial"/>
                <a:cs typeface="Arial"/>
              </a:rPr>
              <a:t>u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h  vykonávanej  dobrovol'níckej  ëinnosti     </a:t>
            </a:r>
            <a:r>
              <a:rPr sz="1570" spc="10" dirty="0">
                <a:solidFill>
                  <a:srgbClr val="C6D1D2"/>
                </a:solidFill>
                <a:latin typeface="Arial"/>
                <a:cs typeface="Arial"/>
              </a:rPr>
              <a:t>f</a:t>
            </a:r>
            <a:r>
              <a:rPr sz="920" spc="10" dirty="0">
                <a:solidFill>
                  <a:srgbClr val="59BA97"/>
                </a:solidFill>
                <a:latin typeface="Arial"/>
                <a:cs typeface="Arial"/>
              </a:rPr>
              <a:t>tréningová   </a:t>
            </a:r>
            <a:r>
              <a:rPr sz="920" spc="10" dirty="0">
                <a:solidFill>
                  <a:srgbClr val="75C8AC"/>
                </a:solidFill>
                <a:latin typeface="Arial"/>
                <a:cs typeface="Arial"/>
              </a:rPr>
              <a:t>ë</a:t>
            </a:r>
            <a:r>
              <a:rPr sz="920" spc="10" dirty="0">
                <a:solidFill>
                  <a:srgbClr val="59BA97"/>
                </a:solidFill>
                <a:latin typeface="Arial"/>
                <a:cs typeface="Arial"/>
              </a:rPr>
              <a:t>lnnost',   príprava,   organizácia   a  vedenie</a:t>
            </a:r>
            <a:endParaRPr sz="900">
              <a:latin typeface="Arial"/>
              <a:cs typeface="Arial"/>
            </a:endParaRPr>
          </a:p>
        </p:txBody>
      </p:sp>
      <p:sp>
        <p:nvSpPr>
          <p:cNvPr id="22" name="text 1"/>
          <p:cNvSpPr txBox="1"/>
          <p:nvPr/>
        </p:nvSpPr>
        <p:spPr>
          <a:xfrm rot="5400000">
            <a:off x="1842311" y="1162633"/>
            <a:ext cx="1639667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(popis  vykonávanej  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ë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innosti):</a:t>
            </a:r>
            <a:endParaRPr sz="800">
              <a:latin typeface="Arial"/>
              <a:cs typeface="Arial"/>
            </a:endParaRPr>
          </a:p>
        </p:txBody>
      </p:sp>
      <p:sp>
        <p:nvSpPr>
          <p:cNvPr id="23" name="text 1"/>
          <p:cNvSpPr txBox="1"/>
          <p:nvPr/>
        </p:nvSpPr>
        <p:spPr>
          <a:xfrm rot="5400000">
            <a:off x="1185786" y="1448649"/>
            <a:ext cx="2366077" cy="292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Druh  podujatia: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(§  </a:t>
            </a:r>
            <a:r>
              <a:rPr sz="899" spc="10" dirty="0">
                <a:solidFill>
                  <a:srgbClr val="69706F"/>
                </a:solidFill>
                <a:latin typeface="Arial"/>
                <a:cs typeface="Arial"/>
              </a:rPr>
              <a:t>3  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ods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749" spc="10" dirty="0">
                <a:solidFill>
                  <a:srgbClr val="69706F"/>
                </a:solidFill>
                <a:latin typeface="Arial"/>
                <a:cs typeface="Arial"/>
              </a:rPr>
              <a:t>1  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pí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s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m</a:t>
            </a:r>
            <a:r>
              <a:rPr sz="799" spc="10" dirty="0">
                <a:solidFill>
                  <a:srgbClr val="96A09F"/>
                </a:solidFill>
                <a:latin typeface="Arial"/>
                <a:cs typeface="Arial"/>
              </a:rPr>
              <a:t>. 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d)  z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á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k</a:t>
            </a:r>
            <a:r>
              <a:rPr sz="799" spc="10" dirty="0">
                <a:solidFill>
                  <a:srgbClr val="96A09F"/>
                </a:solidFill>
                <a:latin typeface="Arial"/>
                <a:cs typeface="Arial"/>
              </a:rPr>
              <a:t>.  </a:t>
            </a:r>
            <a:r>
              <a:rPr sz="1149" spc="10" dirty="0">
                <a:solidFill>
                  <a:srgbClr val="7D8786"/>
                </a:solidFill>
                <a:latin typeface="Arial"/>
                <a:cs typeface="Arial"/>
              </a:rPr>
              <a:t>c.  </a:t>
            </a:r>
            <a:r>
              <a:rPr sz="749" spc="10" dirty="0">
                <a:solidFill>
                  <a:srgbClr val="69706F"/>
                </a:solidFill>
                <a:latin typeface="Arial"/>
                <a:cs typeface="Arial"/>
              </a:rPr>
              <a:t>406/2011   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Z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z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)</a:t>
            </a:r>
            <a:endParaRPr sz="700">
              <a:latin typeface="Arial"/>
              <a:cs typeface="Arial"/>
            </a:endParaRPr>
          </a:p>
        </p:txBody>
      </p:sp>
      <p:sp>
        <p:nvSpPr>
          <p:cNvPr id="24" name="text 1"/>
          <p:cNvSpPr txBox="1"/>
          <p:nvPr/>
        </p:nvSpPr>
        <p:spPr>
          <a:xfrm rot="5400000">
            <a:off x="1323454" y="991932"/>
            <a:ext cx="129826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Den  konania  podujatia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5" name="text 1"/>
          <p:cNvSpPr txBox="1"/>
          <p:nvPr/>
        </p:nvSpPr>
        <p:spPr>
          <a:xfrm rot="5400000">
            <a:off x="440532" y="1458031"/>
            <a:ext cx="2384843" cy="292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6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Druh  vykonávanej  d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brovo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f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ní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c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kej  </a:t>
            </a:r>
            <a:r>
              <a:rPr sz="839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inn</a:t>
            </a:r>
            <a:r>
              <a:rPr sz="83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sti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(popis  vykonávanej  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innosti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):</a:t>
            </a:r>
            <a:endParaRPr sz="900">
              <a:latin typeface="Arial"/>
              <a:cs typeface="Arial"/>
            </a:endParaRPr>
          </a:p>
        </p:txBody>
      </p:sp>
      <p:sp>
        <p:nvSpPr>
          <p:cNvPr id="26" name="text 1"/>
          <p:cNvSpPr txBox="1"/>
          <p:nvPr/>
        </p:nvSpPr>
        <p:spPr>
          <a:xfrm rot="5400000">
            <a:off x="6565275" y="3201682"/>
            <a:ext cx="62280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sportové</a:t>
            </a:r>
            <a:endParaRPr sz="900">
              <a:latin typeface="Arial"/>
              <a:cs typeface="Arial"/>
            </a:endParaRPr>
          </a:p>
        </p:txBody>
      </p:sp>
      <p:sp>
        <p:nvSpPr>
          <p:cNvPr id="27" name="text 1"/>
          <p:cNvSpPr txBox="1"/>
          <p:nvPr/>
        </p:nvSpPr>
        <p:spPr>
          <a:xfrm rot="5400000">
            <a:off x="5048992" y="4316590"/>
            <a:ext cx="2764059" cy="28599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7D8786"/>
                </a:solidFill>
                <a:latin typeface="Arial"/>
                <a:cs typeface="Arial"/>
              </a:rPr>
              <a:t>2</a:t>
            </a:r>
            <a:r>
              <a:rPr sz="659" spc="10" dirty="0">
                <a:solidFill>
                  <a:srgbClr val="69706F"/>
                </a:solidFill>
                <a:latin typeface="Arial"/>
                <a:cs typeface="Arial"/>
              </a:rPr>
              <a:t>6</a:t>
            </a:r>
            <a:r>
              <a:rPr sz="65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659" spc="10" dirty="0">
                <a:solidFill>
                  <a:srgbClr val="69706F"/>
                </a:solidFill>
                <a:latin typeface="Arial"/>
                <a:cs typeface="Arial"/>
              </a:rPr>
              <a:t>5</a:t>
            </a:r>
            <a:r>
              <a:rPr sz="659" spc="10" dirty="0">
                <a:solidFill>
                  <a:srgbClr val="7D8786"/>
                </a:solidFill>
                <a:latin typeface="Arial"/>
                <a:cs typeface="Arial"/>
              </a:rPr>
              <a:t>.20</a:t>
            </a:r>
            <a:r>
              <a:rPr sz="659" spc="10" dirty="0">
                <a:solidFill>
                  <a:srgbClr val="69706F"/>
                </a:solidFill>
                <a:latin typeface="Arial"/>
                <a:cs typeface="Arial"/>
              </a:rPr>
              <a:t>18      </a:t>
            </a:r>
            <a:r>
              <a:rPr sz="709" spc="10" dirty="0">
                <a:solidFill>
                  <a:srgbClr val="69706F"/>
                </a:solidFill>
                <a:latin typeface="Arial"/>
                <a:cs typeface="Arial"/>
              </a:rPr>
              <a:t>Roz</a:t>
            </a:r>
            <a:r>
              <a:rPr sz="709" spc="10" dirty="0">
                <a:solidFill>
                  <a:srgbClr val="7D8786"/>
                </a:solidFill>
                <a:latin typeface="Arial"/>
                <a:cs typeface="Arial"/>
              </a:rPr>
              <a:t>s</a:t>
            </a:r>
            <a:r>
              <a:rPr sz="709" spc="10" dirty="0">
                <a:solidFill>
                  <a:srgbClr val="69706F"/>
                </a:solidFill>
                <a:latin typeface="Arial"/>
                <a:cs typeface="Arial"/>
              </a:rPr>
              <a:t>ah  vykonávania  </a:t>
            </a:r>
            <a:r>
              <a:rPr sz="659" spc="10" dirty="0">
                <a:solidFill>
                  <a:srgbClr val="69706F"/>
                </a:solidFill>
                <a:latin typeface="Arial"/>
                <a:cs typeface="Arial"/>
              </a:rPr>
              <a:t>dobrovofn</a:t>
            </a:r>
            <a:r>
              <a:rPr sz="659" spc="10" dirty="0">
                <a:solidFill>
                  <a:srgbClr val="7D8786"/>
                </a:solidFill>
                <a:latin typeface="Arial"/>
                <a:cs typeface="Arial"/>
              </a:rPr>
              <a:t>í</a:t>
            </a:r>
            <a:r>
              <a:rPr sz="659" spc="10" dirty="0">
                <a:solidFill>
                  <a:srgbClr val="69706F"/>
                </a:solidFill>
                <a:latin typeface="Arial"/>
                <a:cs typeface="Arial"/>
              </a:rPr>
              <a:t>ckej</a:t>
            </a:r>
            <a:endParaRPr sz="600">
              <a:latin typeface="Arial"/>
              <a:cs typeface="Arial"/>
            </a:endParaRPr>
          </a:p>
          <a:p>
            <a:pPr marL="720499">
              <a:lnSpc>
                <a:spcPct val="100000"/>
              </a:lnSpc>
            </a:pP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ë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inn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sti  (po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ë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et  hodín)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text 1"/>
          <p:cNvSpPr txBox="1"/>
          <p:nvPr/>
        </p:nvSpPr>
        <p:spPr>
          <a:xfrm rot="5400000">
            <a:off x="6314977" y="4198219"/>
            <a:ext cx="92785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Náz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v  podujatia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29" name="text 1"/>
          <p:cNvSpPr txBox="1"/>
          <p:nvPr/>
        </p:nvSpPr>
        <p:spPr>
          <a:xfrm rot="5400000">
            <a:off x="6316235" y="6471670"/>
            <a:ext cx="112088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Generaèny   turnaj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text 1"/>
          <p:cNvSpPr txBox="1"/>
          <p:nvPr/>
        </p:nvSpPr>
        <p:spPr>
          <a:xfrm rot="5400000">
            <a:off x="6217584" y="2921405"/>
            <a:ext cx="80705" cy="842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70" spc="10" dirty="0">
                <a:solidFill>
                  <a:srgbClr val="C6D1D2"/>
                </a:solidFill>
                <a:latin typeface="Arial"/>
                <a:cs typeface="Arial"/>
              </a:rPr>
              <a:t>j</a:t>
            </a:r>
            <a:endParaRPr sz="500">
              <a:latin typeface="Arial"/>
              <a:cs typeface="Arial"/>
            </a:endParaRPr>
          </a:p>
        </p:txBody>
      </p:sp>
      <p:sp>
        <p:nvSpPr>
          <p:cNvPr id="31" name="text 1"/>
          <p:cNvSpPr txBox="1"/>
          <p:nvPr/>
        </p:nvSpPr>
        <p:spPr>
          <a:xfrm rot="5400000">
            <a:off x="5679723" y="3191838"/>
            <a:ext cx="59282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978EB6"/>
                </a:solidFill>
                <a:latin typeface="Arial"/>
                <a:cs typeface="Arial"/>
              </a:rPr>
              <a:t>druzstva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text 1"/>
          <p:cNvSpPr txBox="1"/>
          <p:nvPr/>
        </p:nvSpPr>
        <p:spPr>
          <a:xfrm rot="5400000">
            <a:off x="5481097" y="3142007"/>
            <a:ext cx="572874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89" spc="10" dirty="0">
                <a:solidFill>
                  <a:srgbClr val="C6D1D2"/>
                </a:solidFill>
                <a:latin typeface="Arial"/>
                <a:cs typeface="Arial"/>
              </a:rPr>
              <a:t>:</a:t>
            </a:r>
            <a:r>
              <a:rPr sz="989" spc="10" dirty="0">
                <a:solidFill>
                  <a:srgbClr val="69706F"/>
                </a:solidFill>
                <a:latin typeface="Arial"/>
                <a:cs typeface="Arial"/>
              </a:rPr>
              <a:t>sportcv</a:t>
            </a:r>
            <a:r>
              <a:rPr sz="989" spc="10" dirty="0">
                <a:solidFill>
                  <a:srgbClr val="7D8786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text 1"/>
          <p:cNvSpPr txBox="1"/>
          <p:nvPr/>
        </p:nvSpPr>
        <p:spPr>
          <a:xfrm rot="5400000">
            <a:off x="5743604" y="3721262"/>
            <a:ext cx="38337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79" spc="10" dirty="0">
                <a:solidFill>
                  <a:srgbClr val="C6D1D2"/>
                </a:solidFill>
                <a:latin typeface="Arial"/>
                <a:cs typeface="Arial"/>
              </a:rPr>
              <a:t>!</a:t>
            </a:r>
            <a:endParaRPr sz="400">
              <a:latin typeface="Arial"/>
              <a:cs typeface="Arial"/>
            </a:endParaRPr>
          </a:p>
        </p:txBody>
      </p:sp>
      <p:sp>
        <p:nvSpPr>
          <p:cNvPr id="34" name="text 1"/>
          <p:cNvSpPr txBox="1"/>
          <p:nvPr/>
        </p:nvSpPr>
        <p:spPr>
          <a:xfrm rot="5400000">
            <a:off x="5669689" y="4489943"/>
            <a:ext cx="186166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00" spc="10" dirty="0">
                <a:solidFill>
                  <a:srgbClr val="69706F"/>
                </a:solidFill>
                <a:latin typeface="Arial"/>
                <a:cs typeface="Arial"/>
              </a:rPr>
              <a:t>.  </a:t>
            </a:r>
            <a:r>
              <a:rPr sz="900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text 1"/>
          <p:cNvSpPr txBox="1"/>
          <p:nvPr/>
        </p:nvSpPr>
        <p:spPr>
          <a:xfrm rot="5400000">
            <a:off x="5255687" y="3008649"/>
            <a:ext cx="29849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C6D1D2"/>
                </a:solidFill>
                <a:latin typeface="Arial"/>
                <a:cs typeface="Arial"/>
              </a:rPr>
              <a:t>l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jún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text 1"/>
          <p:cNvSpPr txBox="1"/>
          <p:nvPr/>
        </p:nvSpPr>
        <p:spPr>
          <a:xfrm rot="5400000">
            <a:off x="4313103" y="4635720"/>
            <a:ext cx="2029286" cy="29220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6D1D2"/>
                </a:solidFill>
                <a:latin typeface="Arial"/>
                <a:cs typeface="Arial"/>
              </a:rPr>
              <a:t>;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Rozsah  vykonávania  dobrovol'níckej</a:t>
            </a:r>
            <a:endParaRPr sz="800">
              <a:latin typeface="Arial"/>
              <a:cs typeface="Arial"/>
            </a:endParaRPr>
          </a:p>
          <a:p>
            <a:pPr marL="30878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ëinnost</a:t>
            </a:r>
            <a:r>
              <a:rPr sz="920" spc="10" dirty="0">
                <a:solidFill>
                  <a:srgbClr val="4D5353"/>
                </a:solidFill>
                <a:latin typeface="Arial"/>
                <a:cs typeface="Arial"/>
              </a:rPr>
              <a:t>i  </a:t>
            </a:r>
            <a:r>
              <a:rPr sz="870" spc="10" dirty="0">
                <a:solidFill>
                  <a:srgbClr val="69706F"/>
                </a:solidFill>
                <a:latin typeface="Arial"/>
                <a:cs typeface="Arial"/>
              </a:rPr>
              <a:t>(po</a:t>
            </a:r>
            <a:r>
              <a:rPr sz="870" spc="10" dirty="0">
                <a:solidFill>
                  <a:srgbClr val="7D8786"/>
                </a:solidFill>
                <a:latin typeface="Arial"/>
                <a:cs typeface="Arial"/>
              </a:rPr>
              <a:t>ë</a:t>
            </a:r>
            <a:r>
              <a:rPr sz="870" spc="10" dirty="0">
                <a:solidFill>
                  <a:srgbClr val="69706F"/>
                </a:solidFill>
                <a:latin typeface="Arial"/>
                <a:cs typeface="Arial"/>
              </a:rPr>
              <a:t>et  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hodín):  </a:t>
            </a:r>
            <a:r>
              <a:rPr sz="870" spc="10" dirty="0">
                <a:solidFill>
                  <a:srgbClr val="69706F"/>
                </a:solidFill>
                <a:latin typeface="Arial"/>
                <a:cs typeface="Arial"/>
              </a:rPr>
              <a:t>8x2   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mes.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text 1"/>
          <p:cNvSpPr txBox="1"/>
          <p:nvPr/>
        </p:nvSpPr>
        <p:spPr>
          <a:xfrm rot="5400000">
            <a:off x="5205719" y="2917267"/>
            <a:ext cx="46822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79" spc="10" dirty="0">
                <a:solidFill>
                  <a:srgbClr val="C6D1D2"/>
                </a:solidFill>
                <a:latin typeface="Arial"/>
                <a:cs typeface="Arial"/>
              </a:rPr>
              <a:t>j</a:t>
            </a:r>
            <a:endParaRPr sz="300">
              <a:latin typeface="Arial"/>
              <a:cs typeface="Arial"/>
            </a:endParaRPr>
          </a:p>
        </p:txBody>
      </p:sp>
      <p:sp>
        <p:nvSpPr>
          <p:cNvPr id="38" name="text 1"/>
          <p:cNvSpPr txBox="1"/>
          <p:nvPr/>
        </p:nvSpPr>
        <p:spPr>
          <a:xfrm rot="5400000">
            <a:off x="5066252" y="6058059"/>
            <a:ext cx="373373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50" spc="10" dirty="0">
                <a:solidFill>
                  <a:srgbClr val="C6D1D2"/>
                </a:solidFill>
                <a:latin typeface="Arial"/>
                <a:cs typeface="Arial"/>
              </a:rPr>
              <a:t>I  </a:t>
            </a:r>
            <a:r>
              <a:rPr sz="1050" spc="10" dirty="0">
                <a:solidFill>
                  <a:srgbClr val="69706F"/>
                </a:solidFill>
                <a:latin typeface="Arial"/>
                <a:cs typeface="Arial"/>
              </a:rPr>
              <a:t>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9" name="text 1"/>
          <p:cNvSpPr txBox="1"/>
          <p:nvPr/>
        </p:nvSpPr>
        <p:spPr>
          <a:xfrm rot="5400000">
            <a:off x="3738583" y="3995718"/>
            <a:ext cx="227263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C6D1D2"/>
                </a:solidFill>
                <a:latin typeface="Arial"/>
                <a:cs typeface="Arial"/>
              </a:rPr>
              <a:t>!</a:t>
            </a:r>
            <a:r>
              <a:rPr sz="889" spc="10" dirty="0">
                <a:solidFill>
                  <a:srgbClr val="48B5DC"/>
                </a:solidFill>
                <a:latin typeface="Arial"/>
                <a:cs typeface="Arial"/>
              </a:rPr>
              <a:t>tréningovej   ëinnosti   míad</a:t>
            </a:r>
            <a:r>
              <a:rPr sz="889" spc="10" dirty="0">
                <a:solidFill>
                  <a:srgbClr val="70C3DF"/>
                </a:solidFill>
                <a:latin typeface="Arial"/>
                <a:cs typeface="Arial"/>
              </a:rPr>
              <a:t>äí</a:t>
            </a:r>
            <a:r>
              <a:rPr sz="889" spc="10" dirty="0">
                <a:solidFill>
                  <a:srgbClr val="48B5DC"/>
                </a:solidFill>
                <a:latin typeface="Arial"/>
                <a:cs typeface="Arial"/>
              </a:rPr>
              <a:t>ch   zia</a:t>
            </a:r>
            <a:r>
              <a:rPr sz="889" spc="10" dirty="0">
                <a:solidFill>
                  <a:srgbClr val="70C3DF"/>
                </a:solidFill>
                <a:latin typeface="Arial"/>
                <a:cs typeface="Arial"/>
              </a:rPr>
              <a:t>ë</a:t>
            </a:r>
            <a:r>
              <a:rPr sz="889" spc="10" dirty="0">
                <a:solidFill>
                  <a:srgbClr val="48B5DC"/>
                </a:solidFill>
                <a:latin typeface="Arial"/>
                <a:cs typeface="Arial"/>
              </a:rPr>
              <a:t>ok</a:t>
            </a:r>
            <a:endParaRPr sz="800">
              <a:latin typeface="Arial"/>
              <a:cs typeface="Arial"/>
            </a:endParaRPr>
          </a:p>
        </p:txBody>
      </p:sp>
      <p:sp>
        <p:nvSpPr>
          <p:cNvPr id="40" name="text 1"/>
          <p:cNvSpPr txBox="1"/>
          <p:nvPr/>
        </p:nvSpPr>
        <p:spPr>
          <a:xfrm rot="5400000">
            <a:off x="6317757" y="6130527"/>
            <a:ext cx="170988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8</a:t>
            </a:r>
            <a:endParaRPr sz="800">
              <a:latin typeface="Arial"/>
              <a:cs typeface="Arial"/>
            </a:endParaRPr>
          </a:p>
        </p:txBody>
      </p:sp>
      <p:sp>
        <p:nvSpPr>
          <p:cNvPr id="41" name="text 1"/>
          <p:cNvSpPr txBox="1"/>
          <p:nvPr/>
        </p:nvSpPr>
        <p:spPr>
          <a:xfrm rot="5400000">
            <a:off x="4668731" y="7985414"/>
            <a:ext cx="3525645" cy="29735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Dobrovornícku  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innost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' 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za  prijímatefa   Ing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Elena  Grambliëková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adil  (meno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, 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priezvisko  a  podpis}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42" name="text 1"/>
          <p:cNvSpPr txBox="1"/>
          <p:nvPr/>
        </p:nvSpPr>
        <p:spPr>
          <a:xfrm rot="5400000">
            <a:off x="6168661" y="8493888"/>
            <a:ext cx="100787" cy="7561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C6D1D2"/>
                </a:solidFill>
                <a:latin typeface="Arial"/>
                <a:cs typeface="Arial"/>
              </a:rPr>
              <a:t>t-</a:t>
            </a:r>
            <a:endParaRPr sz="400">
              <a:latin typeface="Arial"/>
              <a:cs typeface="Arial"/>
            </a:endParaRPr>
          </a:p>
        </p:txBody>
      </p:sp>
      <p:sp>
        <p:nvSpPr>
          <p:cNvPr id="43" name="text 1"/>
          <p:cNvSpPr txBox="1"/>
          <p:nvPr/>
        </p:nvSpPr>
        <p:spPr>
          <a:xfrm rot="5400000">
            <a:off x="3856633" y="7814600"/>
            <a:ext cx="381704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sportová  príprava   pre   sút'aze   Slovenskej   volejbalovej   federácie</a:t>
            </a:r>
            <a:endParaRPr sz="800">
              <a:latin typeface="Arial"/>
              <a:cs typeface="Arial"/>
            </a:endParaRPr>
          </a:p>
        </p:txBody>
      </p:sp>
      <p:sp>
        <p:nvSpPr>
          <p:cNvPr id="44" name="text 1"/>
          <p:cNvSpPr txBox="1"/>
          <p:nvPr/>
        </p:nvSpPr>
        <p:spPr>
          <a:xfrm rot="5400000">
            <a:off x="4670111" y="2954363"/>
            <a:ext cx="90385" cy="382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50" spc="10" dirty="0">
                <a:solidFill>
                  <a:srgbClr val="C6D1D2"/>
                </a:solidFill>
                <a:latin typeface="Arial"/>
                <a:cs typeface="Arial"/>
              </a:rPr>
              <a:t>!   </a:t>
            </a:r>
            <a:r>
              <a:rPr sz="250" spc="10" dirty="0">
                <a:solidFill>
                  <a:srgbClr val="69706F"/>
                </a:solidFill>
                <a:latin typeface="Arial"/>
                <a:cs typeface="Arial"/>
              </a:rPr>
              <a:t>..</a:t>
            </a:r>
            <a:endParaRPr sz="200">
              <a:latin typeface="Arial"/>
              <a:cs typeface="Arial"/>
            </a:endParaRPr>
          </a:p>
        </p:txBody>
      </p:sp>
      <p:sp>
        <p:nvSpPr>
          <p:cNvPr id="45" name="text 1"/>
          <p:cNvSpPr txBox="1"/>
          <p:nvPr/>
        </p:nvSpPr>
        <p:spPr>
          <a:xfrm rot="5400000">
            <a:off x="4695924" y="3453485"/>
            <a:ext cx="38759" cy="382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50" spc="10" dirty="0">
                <a:solidFill>
                  <a:srgbClr val="7D8786"/>
                </a:solidFill>
                <a:latin typeface="Arial"/>
                <a:cs typeface="Arial"/>
              </a:rPr>
              <a:t>,</a:t>
            </a:r>
            <a:endParaRPr sz="200">
              <a:latin typeface="Arial"/>
              <a:cs typeface="Arial"/>
            </a:endParaRPr>
          </a:p>
        </p:txBody>
      </p:sp>
      <p:sp>
        <p:nvSpPr>
          <p:cNvPr id="46" name="text 1"/>
          <p:cNvSpPr txBox="1"/>
          <p:nvPr/>
        </p:nvSpPr>
        <p:spPr>
          <a:xfrm rot="5400000">
            <a:off x="4347383" y="3175935"/>
            <a:ext cx="63307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C6D1D2"/>
                </a:solidFill>
                <a:latin typeface="Arial"/>
                <a:cs typeface="Arial"/>
              </a:rPr>
              <a:t>,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sportove</a:t>
            </a:r>
            <a:endParaRPr sz="900">
              <a:latin typeface="Arial"/>
              <a:cs typeface="Arial"/>
            </a:endParaRPr>
          </a:p>
        </p:txBody>
      </p:sp>
      <p:sp>
        <p:nvSpPr>
          <p:cNvPr id="47" name="text 1"/>
          <p:cNvSpPr txBox="1"/>
          <p:nvPr/>
        </p:nvSpPr>
        <p:spPr>
          <a:xfrm rot="5400000">
            <a:off x="4564901" y="2916289"/>
            <a:ext cx="37208" cy="6125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00" spc="10" dirty="0">
                <a:solidFill>
                  <a:srgbClr val="C6D1D2"/>
                </a:solidFill>
                <a:latin typeface="Arial"/>
                <a:cs typeface="Arial"/>
              </a:rPr>
              <a:t>I</a:t>
            </a:r>
            <a:endParaRPr sz="300">
              <a:latin typeface="Arial"/>
              <a:cs typeface="Arial"/>
            </a:endParaRPr>
          </a:p>
        </p:txBody>
      </p:sp>
      <p:sp>
        <p:nvSpPr>
          <p:cNvPr id="48" name="text 1"/>
          <p:cNvSpPr txBox="1"/>
          <p:nvPr/>
        </p:nvSpPr>
        <p:spPr>
          <a:xfrm rot="5400000">
            <a:off x="2840884" y="4327378"/>
            <a:ext cx="2759903" cy="28085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659" spc="10" dirty="0">
                <a:solidFill>
                  <a:srgbClr val="69706F"/>
                </a:solidFill>
                <a:latin typeface="Arial"/>
                <a:cs typeface="Arial"/>
              </a:rPr>
              <a:t>10</a:t>
            </a:r>
            <a:r>
              <a:rPr sz="659" spc="10" dirty="0">
                <a:solidFill>
                  <a:srgbClr val="7D8786"/>
                </a:solidFill>
                <a:latin typeface="Arial"/>
                <a:cs typeface="Arial"/>
              </a:rPr>
              <a:t>.6.</a:t>
            </a:r>
            <a:r>
              <a:rPr sz="659" spc="10" dirty="0">
                <a:solidFill>
                  <a:srgbClr val="69706F"/>
                </a:solidFill>
                <a:latin typeface="Arial"/>
                <a:cs typeface="Arial"/>
              </a:rPr>
              <a:t>2018      </a:t>
            </a:r>
            <a:r>
              <a:rPr sz="709" spc="10" dirty="0">
                <a:solidFill>
                  <a:srgbClr val="69706F"/>
                </a:solidFill>
                <a:latin typeface="Arial"/>
                <a:cs typeface="Arial"/>
              </a:rPr>
              <a:t>Rozsah  vykonávania  d</a:t>
            </a:r>
            <a:r>
              <a:rPr sz="70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709" spc="10" dirty="0">
                <a:solidFill>
                  <a:srgbClr val="69706F"/>
                </a:solidFill>
                <a:latin typeface="Arial"/>
                <a:cs typeface="Arial"/>
              </a:rPr>
              <a:t>br</a:t>
            </a:r>
            <a:r>
              <a:rPr sz="70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709" spc="10" dirty="0">
                <a:solidFill>
                  <a:srgbClr val="69706F"/>
                </a:solidFill>
                <a:latin typeface="Arial"/>
                <a:cs typeface="Arial"/>
              </a:rPr>
              <a:t>vofní</a:t>
            </a:r>
            <a:r>
              <a:rPr sz="709" spc="10" dirty="0">
                <a:solidFill>
                  <a:srgbClr val="7D8786"/>
                </a:solidFill>
                <a:latin typeface="Arial"/>
                <a:cs typeface="Arial"/>
              </a:rPr>
              <a:t>c</a:t>
            </a:r>
            <a:r>
              <a:rPr sz="709" spc="10" dirty="0">
                <a:solidFill>
                  <a:srgbClr val="69706F"/>
                </a:solidFill>
                <a:latin typeface="Arial"/>
                <a:cs typeface="Arial"/>
              </a:rPr>
              <a:t>k</a:t>
            </a:r>
            <a:r>
              <a:rPr sz="709" spc="10" dirty="0">
                <a:solidFill>
                  <a:srgbClr val="7D8786"/>
                </a:solidFill>
                <a:latin typeface="Arial"/>
                <a:cs typeface="Arial"/>
              </a:rPr>
              <a:t>e</a:t>
            </a:r>
            <a:r>
              <a:rPr sz="709" spc="10" dirty="0">
                <a:solidFill>
                  <a:srgbClr val="69706F"/>
                </a:solidFill>
                <a:latin typeface="Arial"/>
                <a:cs typeface="Arial"/>
              </a:rPr>
              <a:t>j</a:t>
            </a:r>
            <a:endParaRPr sz="700">
              <a:latin typeface="Arial"/>
              <a:cs typeface="Arial"/>
            </a:endParaRPr>
          </a:p>
          <a:p>
            <a:pPr marL="720498">
              <a:lnSpc>
                <a:spcPct val="100000"/>
              </a:lnSpc>
            </a:pP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inno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s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ti  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(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po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et  hod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l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n)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49" name="text 1"/>
          <p:cNvSpPr txBox="1"/>
          <p:nvPr/>
        </p:nvSpPr>
        <p:spPr>
          <a:xfrm rot="5400000">
            <a:off x="4699861" y="3755438"/>
            <a:ext cx="30117" cy="53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" spc="10" dirty="0">
                <a:solidFill>
                  <a:srgbClr val="C6D1D2"/>
                </a:solidFill>
                <a:latin typeface="Arial"/>
                <a:cs typeface="Arial"/>
              </a:rPr>
              <a:t>•</a:t>
            </a:r>
            <a:endParaRPr sz="200">
              <a:latin typeface="Arial"/>
              <a:cs typeface="Arial"/>
            </a:endParaRPr>
          </a:p>
        </p:txBody>
      </p:sp>
      <p:sp>
        <p:nvSpPr>
          <p:cNvPr id="50" name="text 1"/>
          <p:cNvSpPr txBox="1"/>
          <p:nvPr/>
        </p:nvSpPr>
        <p:spPr>
          <a:xfrm rot="5400000">
            <a:off x="5438997" y="6902694"/>
            <a:ext cx="1199232" cy="13638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Podpis  </a:t>
            </a: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dobrovotnlka: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51" name="text 1"/>
          <p:cNvSpPr txBox="1"/>
          <p:nvPr/>
        </p:nvSpPr>
        <p:spPr>
          <a:xfrm rot="5400000">
            <a:off x="5000586" y="6706705"/>
            <a:ext cx="80870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Dobrovofnícku</a:t>
            </a:r>
            <a:endParaRPr sz="800">
              <a:latin typeface="Arial"/>
              <a:cs typeface="Arial"/>
            </a:endParaRPr>
          </a:p>
        </p:txBody>
      </p:sp>
      <p:sp>
        <p:nvSpPr>
          <p:cNvPr id="52" name="text 1"/>
          <p:cNvSpPr txBox="1"/>
          <p:nvPr/>
        </p:nvSpPr>
        <p:spPr>
          <a:xfrm rot="5400000">
            <a:off x="4283952" y="7263815"/>
            <a:ext cx="2082446" cy="29735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854305">
              <a:lnSpc>
                <a:spcPct val="100000"/>
              </a:lnSpc>
            </a:pP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innost'  za  pr</a:t>
            </a:r>
            <a:r>
              <a:rPr sz="859" spc="10" dirty="0">
                <a:solidFill>
                  <a:srgbClr val="4D5353"/>
                </a:solidFill>
                <a:latin typeface="Arial"/>
                <a:cs typeface="Arial"/>
              </a:rPr>
              <a:t>ij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ímatel'a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4D5353"/>
                </a:solidFill>
                <a:latin typeface="Arial"/>
                <a:cs typeface="Arial"/>
              </a:rPr>
              <a:t>r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iadi</a:t>
            </a:r>
            <a:r>
              <a:rPr sz="950" spc="10" dirty="0">
                <a:solidFill>
                  <a:srgbClr val="4D5353"/>
                </a:solidFill>
                <a:latin typeface="Arial"/>
                <a:cs typeface="Arial"/>
              </a:rPr>
              <a:t>l  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(meno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, 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priezvisko  a  podp</a:t>
            </a:r>
            <a:r>
              <a:rPr sz="950" spc="10" dirty="0">
                <a:solidFill>
                  <a:srgbClr val="4D5353"/>
                </a:solidFill>
                <a:latin typeface="Arial"/>
                <a:cs typeface="Arial"/>
              </a:rPr>
              <a:t>i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s):</a:t>
            </a:r>
            <a:endParaRPr sz="900">
              <a:latin typeface="Arial"/>
              <a:cs typeface="Arial"/>
            </a:endParaRPr>
          </a:p>
        </p:txBody>
      </p:sp>
      <p:sp>
        <p:nvSpPr>
          <p:cNvPr id="53" name="text 1"/>
          <p:cNvSpPr txBox="1"/>
          <p:nvPr/>
        </p:nvSpPr>
        <p:spPr>
          <a:xfrm rot="5400000">
            <a:off x="4334383" y="6889188"/>
            <a:ext cx="118396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Podpis  dobrovol'nika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54" name="text 1"/>
          <p:cNvSpPr txBox="1"/>
          <p:nvPr/>
        </p:nvSpPr>
        <p:spPr>
          <a:xfrm rot="5400000">
            <a:off x="4084867" y="4210423"/>
            <a:ext cx="952266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Názov  podujatia:</a:t>
            </a:r>
            <a:endParaRPr sz="800">
              <a:latin typeface="Arial"/>
              <a:cs typeface="Arial"/>
            </a:endParaRPr>
          </a:p>
        </p:txBody>
      </p:sp>
      <p:sp>
        <p:nvSpPr>
          <p:cNvPr id="55" name="text 1"/>
          <p:cNvSpPr txBox="1"/>
          <p:nvPr/>
        </p:nvSpPr>
        <p:spPr>
          <a:xfrm rot="5400000">
            <a:off x="4074653" y="6459320"/>
            <a:ext cx="117853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C6D1D2"/>
                </a:solidFill>
                <a:latin typeface="Arial"/>
                <a:cs typeface="Arial"/>
              </a:rPr>
              <a:t>,</a:t>
            </a: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Rodicovsky   turnaj</a:t>
            </a:r>
            <a:endParaRPr sz="900">
              <a:latin typeface="Arial"/>
              <a:cs typeface="Arial"/>
            </a:endParaRPr>
          </a:p>
        </p:txBody>
      </p:sp>
      <p:sp>
        <p:nvSpPr>
          <p:cNvPr id="56" name="text 1"/>
          <p:cNvSpPr txBox="1"/>
          <p:nvPr/>
        </p:nvSpPr>
        <p:spPr>
          <a:xfrm rot="5400000">
            <a:off x="4336727" y="5912614"/>
            <a:ext cx="49468" cy="918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99" spc="10" dirty="0">
                <a:solidFill>
                  <a:srgbClr val="C6D1D2"/>
                </a:solidFill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57" name="text 1"/>
          <p:cNvSpPr txBox="1"/>
          <p:nvPr/>
        </p:nvSpPr>
        <p:spPr>
          <a:xfrm rot="5400000">
            <a:off x="4058406" y="6018380"/>
            <a:ext cx="319623" cy="1608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50" spc="10" dirty="0">
                <a:solidFill>
                  <a:srgbClr val="C6D1D2"/>
                </a:solidFill>
                <a:latin typeface="Arial"/>
                <a:cs typeface="Arial"/>
              </a:rPr>
              <a:t>I   </a:t>
            </a:r>
            <a:r>
              <a:rPr sz="1150" spc="10" dirty="0">
                <a:solidFill>
                  <a:srgbClr val="69706F"/>
                </a:solidFill>
                <a:latin typeface="Arial"/>
                <a:cs typeface="Arial"/>
              </a:rPr>
              <a:t>8</a:t>
            </a:r>
            <a:endParaRPr sz="1100">
              <a:latin typeface="Arial"/>
              <a:cs typeface="Arial"/>
            </a:endParaRPr>
          </a:p>
        </p:txBody>
      </p:sp>
      <p:sp>
        <p:nvSpPr>
          <p:cNvPr id="58" name="text 1"/>
          <p:cNvSpPr txBox="1"/>
          <p:nvPr/>
        </p:nvSpPr>
        <p:spPr>
          <a:xfrm rot="5400000">
            <a:off x="4089381" y="5932736"/>
            <a:ext cx="56448" cy="689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00" spc="10" dirty="0">
                <a:solidFill>
                  <a:srgbClr val="C6D1D2"/>
                </a:solidFill>
                <a:latin typeface="Arial"/>
                <a:cs typeface="Arial"/>
              </a:rPr>
              <a:t>I</a:t>
            </a:r>
            <a:endParaRPr sz="500">
              <a:latin typeface="Arial"/>
              <a:cs typeface="Arial"/>
            </a:endParaRPr>
          </a:p>
        </p:txBody>
      </p:sp>
      <p:sp>
        <p:nvSpPr>
          <p:cNvPr id="59" name="text 1"/>
          <p:cNvSpPr txBox="1"/>
          <p:nvPr/>
        </p:nvSpPr>
        <p:spPr>
          <a:xfrm rot="5400000">
            <a:off x="4008562" y="5910794"/>
            <a:ext cx="66164" cy="1225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549" spc="10" dirty="0">
                <a:solidFill>
                  <a:srgbClr val="C6D1D2"/>
                </a:solidFill>
                <a:latin typeface="Arial"/>
                <a:cs typeface="Arial"/>
              </a:rPr>
              <a:t>l</a:t>
            </a:r>
            <a:endParaRPr sz="500">
              <a:latin typeface="Arial"/>
              <a:cs typeface="Arial"/>
            </a:endParaRPr>
          </a:p>
        </p:txBody>
      </p:sp>
      <p:sp>
        <p:nvSpPr>
          <p:cNvPr id="60" name="text 1"/>
          <p:cNvSpPr txBox="1"/>
          <p:nvPr/>
        </p:nvSpPr>
        <p:spPr>
          <a:xfrm rot="5400000">
            <a:off x="3285916" y="3161901"/>
            <a:ext cx="55354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sportov</a:t>
            </a:r>
            <a:r>
              <a:rPr sz="920" spc="10" dirty="0">
                <a:solidFill>
                  <a:srgbClr val="7D8786"/>
                </a:solidFill>
                <a:latin typeface="Arial"/>
                <a:cs typeface="Arial"/>
              </a:rPr>
              <a:t>é</a:t>
            </a:r>
            <a:endParaRPr sz="900">
              <a:latin typeface="Arial"/>
              <a:cs typeface="Arial"/>
            </a:endParaRPr>
          </a:p>
        </p:txBody>
      </p:sp>
      <p:sp>
        <p:nvSpPr>
          <p:cNvPr id="61" name="text 1"/>
          <p:cNvSpPr txBox="1"/>
          <p:nvPr/>
        </p:nvSpPr>
        <p:spPr>
          <a:xfrm rot="5400000">
            <a:off x="3440562" y="2920259"/>
            <a:ext cx="37490" cy="5360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0" spc="10" dirty="0">
                <a:solidFill>
                  <a:srgbClr val="C6D1D2"/>
                </a:solidFill>
                <a:latin typeface="Arial"/>
                <a:cs typeface="Arial"/>
              </a:rPr>
              <a:t>I</a:t>
            </a:r>
            <a:endParaRPr sz="200">
              <a:latin typeface="Arial"/>
              <a:cs typeface="Arial"/>
            </a:endParaRPr>
          </a:p>
        </p:txBody>
      </p:sp>
      <p:sp>
        <p:nvSpPr>
          <p:cNvPr id="62" name="text 1"/>
          <p:cNvSpPr txBox="1"/>
          <p:nvPr/>
        </p:nvSpPr>
        <p:spPr>
          <a:xfrm rot="5400000">
            <a:off x="2948681" y="3258735"/>
            <a:ext cx="482231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13</a:t>
            </a:r>
            <a:r>
              <a:rPr sz="80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-17</a:t>
            </a:r>
            <a:r>
              <a:rPr sz="80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8</a:t>
            </a:r>
            <a:r>
              <a:rPr sz="80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endParaRPr sz="800">
              <a:latin typeface="Arial"/>
              <a:cs typeface="Arial"/>
            </a:endParaRPr>
          </a:p>
        </p:txBody>
      </p:sp>
      <p:sp>
        <p:nvSpPr>
          <p:cNvPr id="63" name="text 1"/>
          <p:cNvSpPr txBox="1"/>
          <p:nvPr/>
        </p:nvSpPr>
        <p:spPr>
          <a:xfrm rot="5400000">
            <a:off x="2855837" y="3320715"/>
            <a:ext cx="348870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39" spc="10" dirty="0">
                <a:solidFill>
                  <a:srgbClr val="7D8786"/>
                </a:solidFill>
                <a:latin typeface="Arial"/>
                <a:cs typeface="Arial"/>
              </a:rPr>
              <a:t>2</a:t>
            </a:r>
            <a:r>
              <a:rPr sz="839" spc="10" dirty="0">
                <a:solidFill>
                  <a:srgbClr val="69706F"/>
                </a:solidFill>
                <a:latin typeface="Arial"/>
                <a:cs typeface="Arial"/>
              </a:rPr>
              <a:t>018</a:t>
            </a:r>
            <a:endParaRPr sz="800">
              <a:latin typeface="Arial"/>
              <a:cs typeface="Arial"/>
            </a:endParaRPr>
          </a:p>
        </p:txBody>
      </p:sp>
      <p:sp>
        <p:nvSpPr>
          <p:cNvPr id="64" name="text 1"/>
          <p:cNvSpPr txBox="1"/>
          <p:nvPr/>
        </p:nvSpPr>
        <p:spPr>
          <a:xfrm rot="5400000">
            <a:off x="2485916" y="7950324"/>
            <a:ext cx="3460610" cy="29220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br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vo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f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nl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c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ku  ëinnost'  za  prijlmat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f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a   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Ing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El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e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na  Grambli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õ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k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v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riadil  (meno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, 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priezvisko  a  podpis)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text 1"/>
          <p:cNvSpPr txBox="1"/>
          <p:nvPr/>
        </p:nvSpPr>
        <p:spPr>
          <a:xfrm rot="5400000">
            <a:off x="3238522" y="6878670"/>
            <a:ext cx="1162923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Podpis  dobrovofn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ka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66" name="text 1"/>
          <p:cNvSpPr txBox="1"/>
          <p:nvPr/>
        </p:nvSpPr>
        <p:spPr>
          <a:xfrm rot="5400000">
            <a:off x="4733263" y="9128930"/>
            <a:ext cx="1352192" cy="1392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4D5353"/>
                </a:solidFill>
                <a:latin typeface="Arial"/>
                <a:cs typeface="Arial"/>
              </a:rPr>
              <a:t>In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g.  Elena  </a:t>
            </a:r>
            <a:r>
              <a:rPr sz="899" spc="10" dirty="0">
                <a:solidFill>
                  <a:srgbClr val="69706F"/>
                </a:solidFill>
                <a:latin typeface="Arial"/>
                <a:cs typeface="Arial"/>
              </a:rPr>
              <a:t>Grambüëkov</a:t>
            </a:r>
            <a:r>
              <a:rPr sz="899" spc="10" dirty="0">
                <a:solidFill>
                  <a:srgbClr val="7D8786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67" name="text 1"/>
          <p:cNvSpPr txBox="1"/>
          <p:nvPr/>
        </p:nvSpPr>
        <p:spPr>
          <a:xfrm rot="5400000">
            <a:off x="3429607" y="9121031"/>
            <a:ext cx="883454" cy="3553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830" i="1" spc="10" dirty="0">
                <a:solidFill>
                  <a:srgbClr val="797CC0"/>
                </a:solidFill>
                <a:latin typeface="Arial"/>
                <a:cs typeface="Arial"/>
              </a:rPr>
              <a:t>f  </a:t>
            </a:r>
            <a:r>
              <a:rPr sz="1830" spc="10" dirty="0">
                <a:solidFill>
                  <a:srgbClr val="797CC0"/>
                </a:solidFill>
                <a:latin typeface="Arial"/>
                <a:cs typeface="Arial"/>
              </a:rPr>
              <a:t>ô</a:t>
            </a:r>
            <a:r>
              <a:rPr sz="1830" spc="10" dirty="0">
                <a:solidFill>
                  <a:srgbClr val="6B6BB1"/>
                </a:solidFill>
                <a:latin typeface="Arial"/>
                <a:cs typeface="Arial"/>
              </a:rPr>
              <a:t>·'t</a:t>
            </a:r>
            <a:r>
              <a:rPr sz="1830" spc="10" dirty="0">
                <a:solidFill>
                  <a:srgbClr val="797CC0"/>
                </a:solidFill>
                <a:latin typeface="Arial"/>
                <a:cs typeface="Arial"/>
              </a:rPr>
              <a:t>~t</a:t>
            </a:r>
            <a:endParaRPr sz="1800">
              <a:latin typeface="Arial"/>
              <a:cs typeface="Arial"/>
            </a:endParaRPr>
          </a:p>
        </p:txBody>
      </p:sp>
      <p:sp>
        <p:nvSpPr>
          <p:cNvPr id="68" name="text 1"/>
          <p:cNvSpPr txBox="1"/>
          <p:nvPr/>
        </p:nvSpPr>
        <p:spPr>
          <a:xfrm rot="5400000">
            <a:off x="1911529" y="7546944"/>
            <a:ext cx="3281729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letny   sportovy  tábor  pre  deti  (starsle   ziaëky   a  kadetky)</a:t>
            </a:r>
            <a:endParaRPr sz="800">
              <a:latin typeface="Arial"/>
              <a:cs typeface="Arial"/>
            </a:endParaRPr>
          </a:p>
        </p:txBody>
      </p:sp>
      <p:sp>
        <p:nvSpPr>
          <p:cNvPr id="69" name="text 1"/>
          <p:cNvSpPr txBox="1"/>
          <p:nvPr/>
        </p:nvSpPr>
        <p:spPr>
          <a:xfrm rot="5400000">
            <a:off x="2993197" y="4190567"/>
            <a:ext cx="922847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Názov  podujatia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70" name="text 1"/>
          <p:cNvSpPr txBox="1"/>
          <p:nvPr/>
        </p:nvSpPr>
        <p:spPr>
          <a:xfrm rot="5400000">
            <a:off x="2116508" y="4646736"/>
            <a:ext cx="1998408" cy="29075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5146">
              <a:lnSpc>
                <a:spcPct val="100000"/>
              </a:lnSpc>
            </a:pP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Ro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z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sah  vykonávania  dobrovol'níckej</a:t>
            </a:r>
            <a:endParaRPr sz="8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ë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inn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o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sti  (po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õ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et  hodín):  </a:t>
            </a:r>
            <a:r>
              <a:rPr sz="900" spc="10" dirty="0">
                <a:solidFill>
                  <a:srgbClr val="69706F"/>
                </a:solidFill>
                <a:latin typeface="Arial"/>
                <a:cs typeface="Arial"/>
              </a:rPr>
              <a:t>5x9</a:t>
            </a:r>
            <a:endParaRPr sz="900">
              <a:latin typeface="Arial"/>
              <a:cs typeface="Arial"/>
            </a:endParaRPr>
          </a:p>
        </p:txBody>
      </p:sp>
      <p:sp>
        <p:nvSpPr>
          <p:cNvPr id="71" name="text 1"/>
          <p:cNvSpPr txBox="1"/>
          <p:nvPr/>
        </p:nvSpPr>
        <p:spPr>
          <a:xfrm rot="5400000">
            <a:off x="1403093" y="8039975"/>
            <a:ext cx="3561667" cy="13161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C6D1D2"/>
                </a:solidFill>
                <a:latin typeface="Arial"/>
                <a:cs typeface="Arial"/>
              </a:rPr>
              <a:t>'</a:t>
            </a: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Dobrovorrucku   öinnost</a:t>
            </a:r>
            <a:r>
              <a:rPr sz="809" spc="10" dirty="0">
                <a:solidFill>
                  <a:srgbClr val="7D8786"/>
                </a:solidFill>
                <a:latin typeface="Arial"/>
                <a:cs typeface="Arial"/>
              </a:rPr>
              <a:t>'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za  prijímatefa    Ing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.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Elena  Grambliëková</a:t>
            </a:r>
            <a:endParaRPr sz="800">
              <a:latin typeface="Arial"/>
              <a:cs typeface="Arial"/>
            </a:endParaRPr>
          </a:p>
        </p:txBody>
      </p:sp>
      <p:sp>
        <p:nvSpPr>
          <p:cNvPr id="72" name="text 1"/>
          <p:cNvSpPr txBox="1"/>
          <p:nvPr/>
        </p:nvSpPr>
        <p:spPr>
          <a:xfrm rot="5400000">
            <a:off x="3113288" y="8461691"/>
            <a:ext cx="37350" cy="7657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9" spc="10" dirty="0">
                <a:solidFill>
                  <a:srgbClr val="C6D1D2"/>
                </a:solidFill>
                <a:latin typeface="Arial"/>
                <a:cs typeface="Arial"/>
              </a:rPr>
              <a:t>I</a:t>
            </a:r>
            <a:endParaRPr sz="200">
              <a:latin typeface="Arial"/>
              <a:cs typeface="Arial"/>
            </a:endParaRPr>
          </a:p>
        </p:txBody>
      </p:sp>
      <p:sp>
        <p:nvSpPr>
          <p:cNvPr id="73" name="text 1"/>
          <p:cNvSpPr txBox="1"/>
          <p:nvPr/>
        </p:nvSpPr>
        <p:spPr>
          <a:xfrm rot="5400000">
            <a:off x="2965798" y="6115582"/>
            <a:ext cx="239566" cy="1436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9706F"/>
                </a:solidFill>
                <a:latin typeface="Arial"/>
                <a:cs typeface="Arial"/>
              </a:rPr>
              <a:t>45</a:t>
            </a:r>
            <a:endParaRPr sz="900">
              <a:latin typeface="Arial"/>
              <a:cs typeface="Arial"/>
            </a:endParaRPr>
          </a:p>
        </p:txBody>
      </p:sp>
      <p:sp>
        <p:nvSpPr>
          <p:cNvPr id="74" name="text 1"/>
          <p:cNvSpPr txBox="1"/>
          <p:nvPr/>
        </p:nvSpPr>
        <p:spPr>
          <a:xfrm rot="5400000">
            <a:off x="3069343" y="6274504"/>
            <a:ext cx="32475" cy="1436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329" spc="10" dirty="0">
                <a:solidFill>
                  <a:srgbClr val="C6D1D2"/>
                </a:solidFill>
                <a:latin typeface="Arial"/>
                <a:cs typeface="Arial"/>
              </a:rPr>
              <a:t>·</a:t>
            </a:r>
            <a:endParaRPr sz="300">
              <a:latin typeface="Arial"/>
              <a:cs typeface="Arial"/>
            </a:endParaRPr>
          </a:p>
        </p:txBody>
      </p:sp>
      <p:sp>
        <p:nvSpPr>
          <p:cNvPr id="75" name="text 1"/>
          <p:cNvSpPr txBox="1"/>
          <p:nvPr/>
        </p:nvSpPr>
        <p:spPr>
          <a:xfrm rot="5400000">
            <a:off x="2698109" y="2897569"/>
            <a:ext cx="47100" cy="9829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C6D1D2"/>
                </a:solidFill>
                <a:latin typeface="Arial"/>
                <a:cs typeface="Arial"/>
              </a:rPr>
              <a:t>•</a:t>
            </a:r>
            <a:endParaRPr sz="400">
              <a:latin typeface="Arial"/>
              <a:cs typeface="Arial"/>
            </a:endParaRPr>
          </a:p>
        </p:txBody>
      </p:sp>
      <p:sp>
        <p:nvSpPr>
          <p:cNvPr id="76" name="text 1"/>
          <p:cNvSpPr txBox="1"/>
          <p:nvPr/>
        </p:nvSpPr>
        <p:spPr>
          <a:xfrm rot="5400000">
            <a:off x="2667762" y="2899937"/>
            <a:ext cx="26418" cy="83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49" spc="10" dirty="0">
                <a:solidFill>
                  <a:srgbClr val="C6D1D2"/>
                </a:solidFill>
                <a:latin typeface="Arial"/>
                <a:cs typeface="Arial"/>
              </a:rPr>
              <a:t>1</a:t>
            </a:r>
            <a:endParaRPr sz="100">
              <a:latin typeface="Arial"/>
              <a:cs typeface="Arial"/>
            </a:endParaRPr>
          </a:p>
        </p:txBody>
      </p:sp>
      <p:sp>
        <p:nvSpPr>
          <p:cNvPr id="77" name="text 1"/>
          <p:cNvSpPr txBox="1"/>
          <p:nvPr/>
        </p:nvSpPr>
        <p:spPr>
          <a:xfrm rot="5400000">
            <a:off x="2315025" y="3253106"/>
            <a:ext cx="76628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59BA97"/>
                </a:solidFill>
                <a:latin typeface="Arial"/>
                <a:cs typeface="Arial"/>
              </a:rPr>
              <a:t>tréningovej</a:t>
            </a:r>
            <a:endParaRPr sz="900">
              <a:latin typeface="Arial"/>
              <a:cs typeface="Arial"/>
            </a:endParaRPr>
          </a:p>
        </p:txBody>
      </p:sp>
      <p:sp>
        <p:nvSpPr>
          <p:cNvPr id="78" name="text 1"/>
          <p:cNvSpPr txBox="1"/>
          <p:nvPr/>
        </p:nvSpPr>
        <p:spPr>
          <a:xfrm rot="5400000">
            <a:off x="2260764" y="4017303"/>
            <a:ext cx="802760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75C8AC"/>
                </a:solidFill>
                <a:latin typeface="Arial"/>
                <a:cs typeface="Arial"/>
              </a:rPr>
              <a:t>ë</a:t>
            </a:r>
            <a:r>
              <a:rPr sz="859" spc="10" dirty="0">
                <a:solidFill>
                  <a:srgbClr val="59BA97"/>
                </a:solidFill>
                <a:latin typeface="Arial"/>
                <a:cs typeface="Arial"/>
              </a:rPr>
              <a:t>tnnostì   detí</a:t>
            </a:r>
            <a:endParaRPr sz="800">
              <a:latin typeface="Arial"/>
              <a:cs typeface="Arial"/>
            </a:endParaRPr>
          </a:p>
        </p:txBody>
      </p:sp>
      <p:sp>
        <p:nvSpPr>
          <p:cNvPr id="79" name="text 1"/>
          <p:cNvSpPr txBox="1"/>
          <p:nvPr/>
        </p:nvSpPr>
        <p:spPr>
          <a:xfrm rot="5400000">
            <a:off x="2120762" y="6890051"/>
            <a:ext cx="1185685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Podpis  dobrovol'nlka:</a:t>
            </a:r>
            <a:endParaRPr sz="800">
              <a:latin typeface="Arial"/>
              <a:cs typeface="Arial"/>
            </a:endParaRPr>
          </a:p>
        </p:txBody>
      </p:sp>
      <p:sp>
        <p:nvSpPr>
          <p:cNvPr id="80" name="text 1"/>
          <p:cNvSpPr txBox="1"/>
          <p:nvPr/>
        </p:nvSpPr>
        <p:spPr>
          <a:xfrm rot="5400000">
            <a:off x="3459400" y="9685848"/>
            <a:ext cx="46511" cy="4594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70" spc="10" dirty="0">
                <a:solidFill>
                  <a:srgbClr val="B2BCE0"/>
                </a:solidFill>
                <a:latin typeface="Arial"/>
                <a:cs typeface="Arial"/>
              </a:rPr>
              <a:t>I</a:t>
            </a:r>
            <a:endParaRPr sz="200">
              <a:latin typeface="Arial"/>
              <a:cs typeface="Arial"/>
            </a:endParaRPr>
          </a:p>
        </p:txBody>
      </p:sp>
      <p:sp>
        <p:nvSpPr>
          <p:cNvPr id="81" name="text 1"/>
          <p:cNvSpPr txBox="1"/>
          <p:nvPr/>
        </p:nvSpPr>
        <p:spPr>
          <a:xfrm rot="5400000">
            <a:off x="2079236" y="3133551"/>
            <a:ext cx="615199" cy="2561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sportcvé</a:t>
            </a:r>
            <a:endParaRPr sz="900">
              <a:latin typeface="Arial"/>
              <a:cs typeface="Arial"/>
            </a:endParaRPr>
          </a:p>
          <a:p>
            <a:pPr marL="5146">
              <a:lnSpc>
                <a:spcPct val="100000"/>
              </a:lnSpc>
            </a:pPr>
            <a:r>
              <a:rPr sz="920" spc="10" dirty="0">
                <a:solidFill>
                  <a:srgbClr val="69706F"/>
                </a:solidFill>
                <a:latin typeface="Arial"/>
                <a:cs typeface="Arial"/>
              </a:rPr>
              <a:t>podujatie</a:t>
            </a:r>
            <a:endParaRPr sz="900">
              <a:latin typeface="Arial"/>
              <a:cs typeface="Arial"/>
            </a:endParaRPr>
          </a:p>
        </p:txBody>
      </p:sp>
      <p:sp>
        <p:nvSpPr>
          <p:cNvPr id="82" name="text 1"/>
          <p:cNvSpPr txBox="1"/>
          <p:nvPr/>
        </p:nvSpPr>
        <p:spPr>
          <a:xfrm rot="5400000">
            <a:off x="2422648" y="3719380"/>
            <a:ext cx="37208" cy="122514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C6D1D2"/>
                </a:solidFill>
                <a:latin typeface="Arial"/>
                <a:cs typeface="Arial"/>
              </a:rPr>
              <a:t>!</a:t>
            </a:r>
            <a:endParaRPr sz="400">
              <a:latin typeface="Arial"/>
              <a:cs typeface="Arial"/>
            </a:endParaRPr>
          </a:p>
        </p:txBody>
      </p:sp>
      <p:sp>
        <p:nvSpPr>
          <p:cNvPr id="83" name="text 1"/>
          <p:cNvSpPr txBox="1"/>
          <p:nvPr/>
        </p:nvSpPr>
        <p:spPr>
          <a:xfrm rot="5400000">
            <a:off x="2413628" y="4423168"/>
            <a:ext cx="55249" cy="1225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</p:txBody>
      </p:sp>
      <p:sp>
        <p:nvSpPr>
          <p:cNvPr id="84" name="text 1"/>
          <p:cNvSpPr txBox="1"/>
          <p:nvPr/>
        </p:nvSpPr>
        <p:spPr>
          <a:xfrm rot="5400000">
            <a:off x="2413628" y="4551828"/>
            <a:ext cx="55250" cy="1225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69706F"/>
                </a:solidFill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</p:txBody>
      </p:sp>
      <p:sp>
        <p:nvSpPr>
          <p:cNvPr id="85" name="text 1"/>
          <p:cNvSpPr txBox="1"/>
          <p:nvPr/>
        </p:nvSpPr>
        <p:spPr>
          <a:xfrm rot="5400000">
            <a:off x="2413628" y="4649610"/>
            <a:ext cx="55250" cy="122515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endParaRPr sz="400">
              <a:latin typeface="Arial"/>
              <a:cs typeface="Arial"/>
            </a:endParaRPr>
          </a:p>
        </p:txBody>
      </p:sp>
      <p:sp>
        <p:nvSpPr>
          <p:cNvPr id="86" name="text 1"/>
          <p:cNvSpPr txBox="1"/>
          <p:nvPr/>
        </p:nvSpPr>
        <p:spPr>
          <a:xfrm rot="5400000">
            <a:off x="465800" y="7747341"/>
            <a:ext cx="3948010" cy="12541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89" spc="10" dirty="0">
                <a:solidFill>
                  <a:srgbClr val="96A09F"/>
                </a:solidFill>
                <a:latin typeface="Arial"/>
                <a:cs typeface="Arial"/>
              </a:rPr>
              <a:t>· 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~</a:t>
            </a:r>
            <a:r>
              <a:rPr sz="889" spc="10" dirty="0">
                <a:solidFill>
                  <a:srgbClr val="C6D1D2"/>
                </a:solidFill>
                <a:latin typeface="Arial"/>
                <a:cs typeface="Arial"/>
              </a:rPr>
              <a:t>¡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sportová   príprava   pre   sút'aze   Slovenskej   volejbalovej  feder</a:t>
            </a:r>
            <a:r>
              <a:rPr sz="889" spc="10" dirty="0">
                <a:solidFill>
                  <a:srgbClr val="7D8786"/>
                </a:solidFill>
                <a:latin typeface="Arial"/>
                <a:cs typeface="Arial"/>
              </a:rPr>
              <a:t>á</a:t>
            </a:r>
            <a:r>
              <a:rPr sz="889" spc="10" dirty="0">
                <a:solidFill>
                  <a:srgbClr val="69706F"/>
                </a:solidFill>
                <a:latin typeface="Arial"/>
                <a:cs typeface="Arial"/>
              </a:rPr>
              <a:t>cle</a:t>
            </a:r>
            <a:endParaRPr sz="800">
              <a:latin typeface="Arial"/>
              <a:cs typeface="Arial"/>
            </a:endParaRPr>
          </a:p>
        </p:txBody>
      </p:sp>
      <p:sp>
        <p:nvSpPr>
          <p:cNvPr id="87" name="text 1"/>
          <p:cNvSpPr txBox="1"/>
          <p:nvPr/>
        </p:nvSpPr>
        <p:spPr>
          <a:xfrm rot="5400000">
            <a:off x="1842606" y="4178171"/>
            <a:ext cx="974488" cy="14221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C6D1D2"/>
                </a:solidFill>
                <a:latin typeface="Arial"/>
                <a:cs typeface="Arial"/>
              </a:rPr>
              <a:t>¡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Názov  poduiat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ì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a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700">
              <a:latin typeface="Arial"/>
              <a:cs typeface="Arial"/>
            </a:endParaRPr>
          </a:p>
        </p:txBody>
      </p:sp>
      <p:sp>
        <p:nvSpPr>
          <p:cNvPr id="88" name="text 1"/>
          <p:cNvSpPr txBox="1"/>
          <p:nvPr/>
        </p:nvSpPr>
        <p:spPr>
          <a:xfrm rot="5400000">
            <a:off x="2242809" y="5906983"/>
            <a:ext cx="37054" cy="9073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289" spc="10" dirty="0">
                <a:solidFill>
                  <a:srgbClr val="C6D1D2"/>
                </a:solidFill>
                <a:latin typeface="Arial"/>
                <a:cs typeface="Arial"/>
              </a:rPr>
              <a:t>1</a:t>
            </a:r>
            <a:endParaRPr sz="200">
              <a:latin typeface="Arial"/>
              <a:cs typeface="Arial"/>
            </a:endParaRPr>
          </a:p>
        </p:txBody>
      </p:sp>
      <p:sp>
        <p:nvSpPr>
          <p:cNvPr id="89" name="text 1"/>
          <p:cNvSpPr txBox="1"/>
          <p:nvPr/>
        </p:nvSpPr>
        <p:spPr>
          <a:xfrm rot="5400000">
            <a:off x="1825835" y="3145094"/>
            <a:ext cx="509632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august</a:t>
            </a:r>
            <a:endParaRPr sz="900">
              <a:latin typeface="Arial"/>
              <a:cs typeface="Arial"/>
            </a:endParaRPr>
          </a:p>
        </p:txBody>
      </p:sp>
      <p:sp>
        <p:nvSpPr>
          <p:cNvPr id="90" name="text 1"/>
          <p:cNvSpPr txBox="1"/>
          <p:nvPr/>
        </p:nvSpPr>
        <p:spPr>
          <a:xfrm rot="5400000">
            <a:off x="991392" y="4633146"/>
            <a:ext cx="2029286" cy="28706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6D1D2"/>
                </a:solidFill>
                <a:latin typeface="Arial"/>
                <a:cs typeface="Arial"/>
              </a:rPr>
              <a:t>: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Rozsah  vykonávania  dobrovol'níckej</a:t>
            </a:r>
            <a:endParaRPr sz="800">
              <a:latin typeface="Arial"/>
              <a:cs typeface="Arial"/>
            </a:endParaRPr>
          </a:p>
          <a:p>
            <a:pPr marL="46318">
              <a:lnSpc>
                <a:spcPct val="100000"/>
              </a:lnSpc>
            </a:pP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innosti  (po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et  hodin}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: </a:t>
            </a:r>
            <a:r>
              <a:rPr sz="900" spc="10" dirty="0">
                <a:solidFill>
                  <a:srgbClr val="69706F"/>
                </a:solidFill>
                <a:latin typeface="Arial"/>
                <a:cs typeface="Arial"/>
              </a:rPr>
              <a:t>6x2   </a:t>
            </a:r>
            <a:r>
              <a:rPr sz="950" spc="10" dirty="0">
                <a:solidFill>
                  <a:srgbClr val="69706F"/>
                </a:solidFill>
                <a:latin typeface="Arial"/>
                <a:cs typeface="Arial"/>
              </a:rPr>
              <a:t>mes</a:t>
            </a: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</p:txBody>
      </p:sp>
      <p:sp>
        <p:nvSpPr>
          <p:cNvPr id="91" name="text 1"/>
          <p:cNvSpPr txBox="1"/>
          <p:nvPr/>
        </p:nvSpPr>
        <p:spPr>
          <a:xfrm rot="5400000">
            <a:off x="1064313" y="7256937"/>
            <a:ext cx="2116536" cy="22168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630" spc="10" dirty="0">
                <a:solidFill>
                  <a:srgbClr val="C6D1D2"/>
                </a:solidFill>
                <a:latin typeface="Arial"/>
                <a:cs typeface="Arial"/>
              </a:rPr>
              <a:t>1</a:t>
            </a:r>
            <a:r>
              <a:rPr sz="829" spc="10" dirty="0">
                <a:solidFill>
                  <a:srgbClr val="69706F"/>
                </a:solidFill>
                <a:latin typeface="Arial"/>
                <a:cs typeface="Arial"/>
              </a:rPr>
              <a:t>Dobrovol'nicku  ëinnost'  za  prijímatefa</a:t>
            </a:r>
            <a:endParaRPr sz="800">
              <a:latin typeface="Arial"/>
              <a:cs typeface="Arial"/>
            </a:endParaRPr>
          </a:p>
        </p:txBody>
      </p:sp>
      <p:sp>
        <p:nvSpPr>
          <p:cNvPr id="92" name="text 1"/>
          <p:cNvSpPr txBox="1"/>
          <p:nvPr/>
        </p:nvSpPr>
        <p:spPr>
          <a:xfrm rot="5400000">
            <a:off x="2077864" y="8438653"/>
            <a:ext cx="76853" cy="120978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489" spc="10" dirty="0">
                <a:solidFill>
                  <a:srgbClr val="C6D1D2"/>
                </a:solidFill>
                <a:latin typeface="Arial"/>
                <a:cs typeface="Arial"/>
              </a:rPr>
              <a:t>1</a:t>
            </a:r>
            <a:endParaRPr sz="400">
              <a:latin typeface="Arial"/>
              <a:cs typeface="Arial"/>
            </a:endParaRPr>
          </a:p>
        </p:txBody>
      </p:sp>
      <p:sp>
        <p:nvSpPr>
          <p:cNvPr id="93" name="text 1"/>
          <p:cNvSpPr txBox="1"/>
          <p:nvPr/>
        </p:nvSpPr>
        <p:spPr>
          <a:xfrm rot="5400000">
            <a:off x="1407617" y="9119999"/>
            <a:ext cx="1344622" cy="13927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Ing</a:t>
            </a:r>
            <a:r>
              <a:rPr sz="799" spc="10" dirty="0">
                <a:solidFill>
                  <a:srgbClr val="7D8786"/>
                </a:solidFill>
                <a:latin typeface="Arial"/>
                <a:cs typeface="Arial"/>
              </a:rPr>
              <a:t>. 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Elena  </a:t>
            </a:r>
            <a:r>
              <a:rPr sz="899" spc="10" dirty="0">
                <a:solidFill>
                  <a:srgbClr val="69706F"/>
                </a:solidFill>
                <a:latin typeface="Arial"/>
                <a:cs typeface="Arial"/>
              </a:rPr>
              <a:t>Grarnbli</a:t>
            </a:r>
            <a:r>
              <a:rPr sz="899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899" spc="10" dirty="0">
                <a:solidFill>
                  <a:srgbClr val="69706F"/>
                </a:solidFill>
                <a:latin typeface="Arial"/>
                <a:cs typeface="Arial"/>
              </a:rPr>
              <a:t>kov</a:t>
            </a:r>
            <a:r>
              <a:rPr sz="899" spc="10" dirty="0">
                <a:solidFill>
                  <a:srgbClr val="7D8786"/>
                </a:solidFill>
                <a:latin typeface="Arial"/>
                <a:cs typeface="Arial"/>
              </a:rPr>
              <a:t>á</a:t>
            </a:r>
            <a:endParaRPr sz="800">
              <a:latin typeface="Arial"/>
              <a:cs typeface="Arial"/>
            </a:endParaRPr>
          </a:p>
        </p:txBody>
      </p:sp>
      <p:sp>
        <p:nvSpPr>
          <p:cNvPr id="94" name="text 1"/>
          <p:cNvSpPr txBox="1"/>
          <p:nvPr/>
        </p:nvSpPr>
        <p:spPr>
          <a:xfrm rot="5400000">
            <a:off x="1854272" y="6120729"/>
            <a:ext cx="239566" cy="14366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9" spc="10" dirty="0">
                <a:solidFill>
                  <a:srgbClr val="69706F"/>
                </a:solidFill>
                <a:latin typeface="Arial"/>
                <a:cs typeface="Arial"/>
              </a:rPr>
              <a:t>12</a:t>
            </a:r>
            <a:endParaRPr sz="900">
              <a:latin typeface="Arial"/>
              <a:cs typeface="Arial"/>
            </a:endParaRPr>
          </a:p>
        </p:txBody>
      </p:sp>
      <p:sp>
        <p:nvSpPr>
          <p:cNvPr id="95" name="text 1"/>
          <p:cNvSpPr txBox="1"/>
          <p:nvPr/>
        </p:nvSpPr>
        <p:spPr>
          <a:xfrm rot="5400000">
            <a:off x="946745" y="7220127"/>
            <a:ext cx="1928181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59" spc="10" dirty="0">
                <a:solidFill>
                  <a:srgbClr val="C6D1D2"/>
                </a:solidFill>
                <a:latin typeface="Arial"/>
                <a:cs typeface="Arial"/>
              </a:rPr>
              <a:t>l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riadil  (meno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,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priezvisko  a  podpis)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96" name="text 1"/>
          <p:cNvSpPr txBox="1"/>
          <p:nvPr/>
        </p:nvSpPr>
        <p:spPr>
          <a:xfrm rot="5400000">
            <a:off x="1462815" y="8771937"/>
            <a:ext cx="861329" cy="259473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50" spc="10" dirty="0">
                <a:solidFill>
                  <a:srgbClr val="C6D1D2"/>
                </a:solidFill>
                <a:latin typeface="Arial"/>
                <a:cs typeface="Arial"/>
              </a:rPr>
              <a:t>f    </a:t>
            </a:r>
            <a:r>
              <a:rPr sz="3900" i="1" spc="10" dirty="0">
                <a:solidFill>
                  <a:srgbClr val="797CC0"/>
                </a:solidFill>
                <a:latin typeface="Arial"/>
                <a:cs typeface="Arial"/>
              </a:rPr>
              <a:t>r</a:t>
            </a:r>
            <a:endParaRPr sz="3900">
              <a:latin typeface="Arial"/>
              <a:cs typeface="Arial"/>
            </a:endParaRPr>
          </a:p>
        </p:txBody>
      </p:sp>
      <p:sp>
        <p:nvSpPr>
          <p:cNvPr id="97" name="text 1"/>
          <p:cNvSpPr txBox="1"/>
          <p:nvPr/>
        </p:nvSpPr>
        <p:spPr>
          <a:xfrm rot="5400000">
            <a:off x="81183" y="4375150"/>
            <a:ext cx="3118978" cy="2767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920" spc="10" dirty="0">
                <a:solidFill>
                  <a:srgbClr val="48B5DC"/>
                </a:solidFill>
                <a:latin typeface="Arial"/>
                <a:cs typeface="Arial"/>
              </a:rPr>
              <a:t>tréningová  èinnost',   príprava,   organizácia   a  vedenie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950" spc="10" dirty="0">
                <a:solidFill>
                  <a:srgbClr val="48B5DC"/>
                </a:solidFill>
                <a:latin typeface="Arial"/>
                <a:cs typeface="Arial"/>
              </a:rPr>
              <a:t>tréningovej   </a:t>
            </a:r>
            <a:r>
              <a:rPr sz="900" spc="10" dirty="0">
                <a:solidFill>
                  <a:srgbClr val="70C3DF"/>
                </a:solidFill>
                <a:latin typeface="Arial"/>
                <a:cs typeface="Arial"/>
              </a:rPr>
              <a:t>ë</a:t>
            </a:r>
            <a:r>
              <a:rPr sz="900" spc="10" dirty="0">
                <a:solidFill>
                  <a:srgbClr val="48B5DC"/>
                </a:solidFill>
                <a:latin typeface="Arial"/>
                <a:cs typeface="Arial"/>
              </a:rPr>
              <a:t>lnností   </a:t>
            </a:r>
            <a:r>
              <a:rPr sz="950" spc="10" dirty="0">
                <a:solidFill>
                  <a:srgbClr val="48B5DC"/>
                </a:solidFill>
                <a:latin typeface="Arial"/>
                <a:cs typeface="Arial"/>
              </a:rPr>
              <a:t>stars</a:t>
            </a:r>
            <a:r>
              <a:rPr sz="950" spc="10" dirty="0">
                <a:solidFill>
                  <a:srgbClr val="70C3DF"/>
                </a:solidFill>
                <a:latin typeface="Arial"/>
                <a:cs typeface="Arial"/>
              </a:rPr>
              <a:t>í</a:t>
            </a:r>
            <a:r>
              <a:rPr sz="950" spc="10" dirty="0">
                <a:solidFill>
                  <a:srgbClr val="48B5DC"/>
                </a:solidFill>
                <a:latin typeface="Arial"/>
                <a:cs typeface="Arial"/>
              </a:rPr>
              <a:t>ch  ziacok</a:t>
            </a:r>
            <a:endParaRPr sz="900">
              <a:latin typeface="Arial"/>
              <a:cs typeface="Arial"/>
            </a:endParaRPr>
          </a:p>
        </p:txBody>
      </p:sp>
      <p:sp>
        <p:nvSpPr>
          <p:cNvPr id="98" name="text 1"/>
          <p:cNvSpPr txBox="1"/>
          <p:nvPr/>
        </p:nvSpPr>
        <p:spPr>
          <a:xfrm rot="5400000">
            <a:off x="1043219" y="6820045"/>
            <a:ext cx="1194907" cy="276770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288199">
              <a:lnSpc>
                <a:spcPct val="100000"/>
              </a:lnSpc>
            </a:pPr>
            <a:r>
              <a:rPr sz="950" spc="10" dirty="0">
                <a:solidFill>
                  <a:srgbClr val="7D8786"/>
                </a:solidFill>
                <a:latin typeface="Arial"/>
                <a:cs typeface="Arial"/>
              </a:rPr>
              <a:t>.</a:t>
            </a:r>
            <a:endParaRPr sz="900">
              <a:latin typeface="Arial"/>
              <a:cs typeface="Arial"/>
            </a:endParaRPr>
          </a:p>
          <a:p>
            <a:pPr marL="0">
              <a:lnSpc>
                <a:spcPct val="100000"/>
              </a:lnSpc>
            </a:pPr>
            <a:r>
              <a:rPr sz="809" spc="10" dirty="0">
                <a:solidFill>
                  <a:srgbClr val="69706F"/>
                </a:solidFill>
                <a:latin typeface="Arial"/>
                <a:cs typeface="Arial"/>
              </a:rPr>
              <a:t>Podprs  </a:t>
            </a:r>
            <a:r>
              <a:rPr sz="859" spc="10" dirty="0">
                <a:solidFill>
                  <a:srgbClr val="69706F"/>
                </a:solidFill>
                <a:latin typeface="Arial"/>
                <a:cs typeface="Arial"/>
              </a:rPr>
              <a:t>dobrovornfka</a:t>
            </a:r>
            <a:r>
              <a:rPr sz="859" spc="10" dirty="0">
                <a:solidFill>
                  <a:srgbClr val="7D8786"/>
                </a:solidFill>
                <a:latin typeface="Arial"/>
                <a:cs typeface="Arial"/>
              </a:rPr>
              <a:t>:</a:t>
            </a:r>
            <a:endParaRPr sz="800">
              <a:latin typeface="Arial"/>
              <a:cs typeface="Arial"/>
            </a:endParaRPr>
          </a:p>
        </p:txBody>
      </p:sp>
      <p:sp>
        <p:nvSpPr>
          <p:cNvPr id="99" name="text 1"/>
          <p:cNvSpPr txBox="1"/>
          <p:nvPr/>
        </p:nvSpPr>
        <p:spPr>
          <a:xfrm rot="5400000">
            <a:off x="1498448" y="9108809"/>
            <a:ext cx="468319" cy="211711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319" spc="10" dirty="0">
                <a:solidFill>
                  <a:srgbClr val="797CC0"/>
                </a:solidFill>
                <a:latin typeface="Arial"/>
                <a:cs typeface="Arial"/>
              </a:rPr>
              <a:t>'h   </a:t>
            </a:r>
            <a:r>
              <a:rPr sz="1319" spc="10" dirty="0">
                <a:solidFill>
                  <a:srgbClr val="6B6BB1"/>
                </a:solidFill>
                <a:latin typeface="Arial"/>
                <a:cs typeface="Arial"/>
              </a:rPr>
              <a:t>l\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0" name="text 1"/>
          <p:cNvSpPr txBox="1"/>
          <p:nvPr/>
        </p:nvSpPr>
        <p:spPr>
          <a:xfrm rot="5400000">
            <a:off x="1222390" y="9171624"/>
            <a:ext cx="741929" cy="20529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029" spc="10" dirty="0">
                <a:solidFill>
                  <a:srgbClr val="797CC0"/>
                </a:solidFill>
                <a:latin typeface="Arial"/>
                <a:cs typeface="Arial"/>
              </a:rPr>
              <a:t>CJ\  , </a:t>
            </a:r>
            <a:r>
              <a:rPr sz="1630" spc="10" dirty="0">
                <a:solidFill>
                  <a:srgbClr val="797CC0"/>
                </a:solidFill>
                <a:latin typeface="Arial"/>
                <a:cs typeface="Arial"/>
              </a:rPr>
              <a:t>r </a:t>
            </a:r>
            <a:r>
              <a:rPr sz="979" spc="10" dirty="0">
                <a:solidFill>
                  <a:srgbClr val="6B6BB1"/>
                </a:solidFill>
                <a:latin typeface="Arial"/>
                <a:cs typeface="Arial"/>
              </a:rPr>
              <a:t>(A</a:t>
            </a:r>
            <a:r>
              <a:rPr sz="979" spc="10" dirty="0">
                <a:solidFill>
                  <a:srgbClr val="8F96D0"/>
                </a:solidFill>
                <a:latin typeface="Arial"/>
                <a:cs typeface="Arial"/>
              </a:rPr>
              <a:t>fi</a:t>
            </a:r>
            <a:endParaRPr sz="900">
              <a:latin typeface="Arial"/>
              <a:cs typeface="Arial"/>
            </a:endParaRPr>
          </a:p>
        </p:txBody>
      </p:sp>
      <p:sp>
        <p:nvSpPr>
          <p:cNvPr id="101" name="text 1"/>
          <p:cNvSpPr txBox="1"/>
          <p:nvPr/>
        </p:nvSpPr>
        <p:spPr>
          <a:xfrm rot="5400000">
            <a:off x="1152059" y="6146729"/>
            <a:ext cx="370542" cy="181467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1149" spc="10" dirty="0">
                <a:solidFill>
                  <a:srgbClr val="69706F"/>
                </a:solidFill>
                <a:latin typeface="Arial"/>
                <a:cs typeface="Arial"/>
              </a:rPr>
              <a:t>209</a:t>
            </a:r>
            <a:endParaRPr sz="1100">
              <a:latin typeface="Arial"/>
              <a:cs typeface="Arial"/>
            </a:endParaRPr>
          </a:p>
        </p:txBody>
      </p:sp>
      <p:sp>
        <p:nvSpPr>
          <p:cNvPr id="102" name="text 1"/>
          <p:cNvSpPr txBox="1"/>
          <p:nvPr/>
        </p:nvSpPr>
        <p:spPr>
          <a:xfrm rot="5400000">
            <a:off x="755512" y="4302974"/>
            <a:ext cx="1157954" cy="137829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69" spc="10" dirty="0">
                <a:solidFill>
                  <a:srgbClr val="69706F"/>
                </a:solidFill>
                <a:latin typeface="Arial"/>
                <a:cs typeface="Arial"/>
              </a:rPr>
              <a:t>SPOLU  </a:t>
            </a:r>
            <a:r>
              <a:rPr sz="969" spc="10" dirty="0">
                <a:solidFill>
                  <a:srgbClr val="69706F"/>
                </a:solidFill>
                <a:latin typeface="Arial"/>
                <a:cs typeface="Arial"/>
              </a:rPr>
              <a:t>po</a:t>
            </a:r>
            <a:r>
              <a:rPr sz="969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969" spc="10" dirty="0">
                <a:solidFill>
                  <a:srgbClr val="69706F"/>
                </a:solidFill>
                <a:latin typeface="Arial"/>
                <a:cs typeface="Arial"/>
              </a:rPr>
              <a:t>et  </a:t>
            </a:r>
            <a:r>
              <a:rPr sz="769" spc="10" dirty="0">
                <a:solidFill>
                  <a:srgbClr val="69706F"/>
                </a:solidFill>
                <a:latin typeface="Arial"/>
                <a:cs typeface="Arial"/>
              </a:rPr>
              <a:t>hodín</a:t>
            </a:r>
            <a:endParaRPr sz="700">
              <a:latin typeface="Arial"/>
              <a:cs typeface="Arial"/>
            </a:endParaRPr>
          </a:p>
        </p:txBody>
      </p:sp>
      <p:sp>
        <p:nvSpPr>
          <p:cNvPr id="103" name="text 1"/>
          <p:cNvSpPr txBox="1"/>
          <p:nvPr/>
        </p:nvSpPr>
        <p:spPr>
          <a:xfrm rot="5400000">
            <a:off x="37393" y="4613115"/>
            <a:ext cx="1785891" cy="145486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899" spc="10" dirty="0">
                <a:solidFill>
                  <a:srgbClr val="69706F"/>
                </a:solidFill>
                <a:latin typeface="Arial"/>
                <a:cs typeface="Arial"/>
              </a:rPr>
              <a:t>vypocet  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náhrady  </a:t>
            </a:r>
            <a:r>
              <a:rPr sz="1049" spc="10" dirty="0">
                <a:solidFill>
                  <a:srgbClr val="69706F"/>
                </a:solidFill>
                <a:latin typeface="Arial"/>
                <a:cs typeface="Arial"/>
              </a:rPr>
              <a:t>za </a:t>
            </a:r>
            <a:r>
              <a:rPr sz="799" spc="10" dirty="0">
                <a:solidFill>
                  <a:srgbClr val="69706F"/>
                </a:solidFill>
                <a:latin typeface="Arial"/>
                <a:cs typeface="Arial"/>
              </a:rPr>
              <a:t>stratu  </a:t>
            </a:r>
            <a:r>
              <a:rPr sz="899" spc="10" dirty="0">
                <a:solidFill>
                  <a:srgbClr val="7D8786"/>
                </a:solidFill>
                <a:latin typeface="Arial"/>
                <a:cs typeface="Arial"/>
              </a:rPr>
              <a:t>ö</a:t>
            </a:r>
            <a:r>
              <a:rPr sz="899" spc="10" dirty="0">
                <a:solidFill>
                  <a:srgbClr val="69706F"/>
                </a:solidFill>
                <a:latin typeface="Arial"/>
                <a:cs typeface="Arial"/>
              </a:rPr>
              <a:t>asu</a:t>
            </a:r>
            <a:endParaRPr sz="800">
              <a:latin typeface="Arial"/>
              <a:cs typeface="Arial"/>
            </a:endParaRPr>
          </a:p>
        </p:txBody>
      </p:sp>
      <p:sp>
        <p:nvSpPr>
          <p:cNvPr id="104" name="text 1"/>
          <p:cNvSpPr txBox="1"/>
          <p:nvPr/>
        </p:nvSpPr>
        <p:spPr>
          <a:xfrm rot="5400000">
            <a:off x="46563" y="7159466"/>
            <a:ext cx="1747738" cy="130172"/>
          </a:xfrm>
          <a:prstGeom prst="rect">
            <a:avLst/>
          </a:prstGeom>
        </p:spPr>
        <p:txBody>
          <a:bodyPr vert="horz" wrap="none" lIns="0" tIns="0" rIns="0" bIns="0" rtlCol="0">
            <a:spAutoFit/>
          </a:bodyPr>
          <a:lstStyle/>
          <a:p>
            <a:pPr marL="0">
              <a:lnSpc>
                <a:spcPct val="100000"/>
              </a:lnSpc>
            </a:pPr>
            <a:r>
              <a:rPr sz="719" spc="10" dirty="0">
                <a:solidFill>
                  <a:srgbClr val="69706F"/>
                </a:solidFill>
                <a:latin typeface="Arial"/>
                <a:cs typeface="Arial"/>
              </a:rPr>
              <a:t>200   </a:t>
            </a:r>
            <a:r>
              <a:rPr sz="769" spc="10" dirty="0">
                <a:solidFill>
                  <a:srgbClr val="69706F"/>
                </a:solidFill>
                <a:latin typeface="Arial"/>
                <a:cs typeface="Arial"/>
              </a:rPr>
              <a:t>hod</a:t>
            </a:r>
            <a:r>
              <a:rPr sz="769" spc="10" dirty="0">
                <a:solidFill>
                  <a:srgbClr val="7D8786"/>
                </a:solidFill>
                <a:latin typeface="Arial"/>
                <a:cs typeface="Arial"/>
              </a:rPr>
              <a:t>.  </a:t>
            </a:r>
            <a:r>
              <a:rPr sz="769" spc="10" dirty="0">
                <a:solidFill>
                  <a:srgbClr val="69706F"/>
                </a:solidFill>
                <a:latin typeface="Arial"/>
                <a:cs typeface="Arial"/>
              </a:rPr>
              <a:t>X  </a:t>
            </a:r>
            <a:r>
              <a:rPr sz="719" spc="10" dirty="0">
                <a:solidFill>
                  <a:srgbClr val="69706F"/>
                </a:solidFill>
                <a:latin typeface="Arial"/>
                <a:cs typeface="Arial"/>
              </a:rPr>
              <a:t>2</a:t>
            </a:r>
            <a:r>
              <a:rPr sz="719" spc="10" dirty="0">
                <a:solidFill>
                  <a:srgbClr val="7D8786"/>
                </a:solidFill>
                <a:latin typeface="Arial"/>
                <a:cs typeface="Arial"/>
              </a:rPr>
              <a:t>,</a:t>
            </a:r>
            <a:r>
              <a:rPr sz="719" spc="10" dirty="0">
                <a:solidFill>
                  <a:srgbClr val="69706F"/>
                </a:solidFill>
                <a:latin typeface="Arial"/>
                <a:cs typeface="Arial"/>
              </a:rPr>
              <a:t>50</a:t>
            </a:r>
            <a:r>
              <a:rPr sz="719" spc="10" dirty="0">
                <a:solidFill>
                  <a:srgbClr val="7D8786"/>
                </a:solidFill>
                <a:latin typeface="Arial"/>
                <a:cs typeface="Arial"/>
              </a:rPr>
              <a:t>,-   </a:t>
            </a:r>
            <a:r>
              <a:rPr sz="919" spc="10" dirty="0">
                <a:solidFill>
                  <a:srgbClr val="7D8786"/>
                </a:solidFill>
                <a:latin typeface="Arial"/>
                <a:cs typeface="Arial"/>
              </a:rPr>
              <a:t>€  </a:t>
            </a:r>
            <a:r>
              <a:rPr sz="1269" spc="10" dirty="0">
                <a:solidFill>
                  <a:srgbClr val="7D8786"/>
                </a:solidFill>
                <a:latin typeface="Arial"/>
                <a:cs typeface="Arial"/>
              </a:rPr>
              <a:t>=  </a:t>
            </a:r>
            <a:r>
              <a:rPr sz="719" spc="10" dirty="0">
                <a:solidFill>
                  <a:srgbClr val="69706F"/>
                </a:solidFill>
                <a:latin typeface="Arial"/>
                <a:cs typeface="Arial"/>
              </a:rPr>
              <a:t>500</a:t>
            </a:r>
            <a:r>
              <a:rPr sz="719" spc="10" dirty="0">
                <a:solidFill>
                  <a:srgbClr val="7D8786"/>
                </a:solidFill>
                <a:latin typeface="Arial"/>
                <a:cs typeface="Arial"/>
              </a:rPr>
              <a:t>,</a:t>
            </a:r>
            <a:r>
              <a:rPr sz="719" spc="10" dirty="0">
                <a:solidFill>
                  <a:srgbClr val="69706F"/>
                </a:solidFill>
                <a:latin typeface="Arial"/>
                <a:cs typeface="Arial"/>
              </a:rPr>
              <a:t>-   €</a:t>
            </a:r>
            <a:endParaRPr sz="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542</Words>
  <Application>Microsoft Office PowerPoint</Application>
  <PresentationFormat>Vlastná</PresentationFormat>
  <Paragraphs>544</Paragraphs>
  <Slides>6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1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6</vt:i4>
      </vt:variant>
    </vt:vector>
  </HeadingPairs>
  <TitlesOfParts>
    <vt:vector size="8" baseType="lpstr">
      <vt:lpstr>Arial</vt:lpstr>
      <vt:lpstr>Office Theme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cp:lastModifiedBy>Elena Grambličková</cp:lastModifiedBy>
  <cp:revision>1</cp:revision>
  <dcterms:created xsi:type="dcterms:W3CDTF">2018-11-04T18:47:48Z</dcterms:created>
  <dcterms:modified xsi:type="dcterms:W3CDTF">2018-11-04T17:49:41Z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2018-11-04T00:00:00Z</vt:filetime>
  </property>
  <property fmtid="{D5CDD505-2E9C-101B-9397-08002B2CF9AE}" pid="3" name="LastSaved">
    <vt:filetime>2018-11-04T00:00:00Z</vt:filetime>
  </property>
</Properties>
</file>