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7415213" cy="10542588"/>
  <p:notesSz cx="7415213" cy="105425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8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2714" y="0"/>
            <a:ext cx="7413069" cy="10543033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 rot="-10800000">
            <a:off x="323367" y="9699266"/>
            <a:ext cx="6670249" cy="342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56990">
              <a:lnSpc>
                <a:spcPct val="100000"/>
              </a:lnSpc>
            </a:pPr>
            <a:r>
              <a:rPr sz="1250" spc="10" dirty="0">
                <a:solidFill>
                  <a:srgbClr val="666D6B"/>
                </a:solidFill>
                <a:latin typeface="Arial"/>
                <a:cs typeface="Arial"/>
              </a:rPr>
              <a:t>Zmluva  o vykone  dobrovol'níckej   èinnosti  v  sporte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uzatvorená   podl'a   zákona   </a:t>
            </a:r>
            <a:r>
              <a:rPr sz="1229" spc="10" dirty="0">
                <a:solidFill>
                  <a:srgbClr val="666D6B"/>
                </a:solidFill>
                <a:latin typeface="Arial"/>
                <a:cs typeface="Arial"/>
              </a:rPr>
              <a:t>c.  </a:t>
            </a:r>
            <a:r>
              <a:rPr sz="929" i="1" spc="10" dirty="0">
                <a:solidFill>
                  <a:srgbClr val="666D6B"/>
                </a:solidFill>
                <a:latin typeface="Arial"/>
                <a:cs typeface="Arial"/>
              </a:rPr>
              <a:t>406/2011  </a:t>
            </a: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Z.  z.  o  dobrovol'níctve   av   zmysle   </a:t>
            </a:r>
            <a:r>
              <a:rPr sz="1079" i="1" spc="10" dirty="0">
                <a:solidFill>
                  <a:srgbClr val="666D6B"/>
                </a:solidFill>
                <a:latin typeface="Arial"/>
                <a:cs typeface="Arial"/>
              </a:rPr>
              <a:t>z.i:  </a:t>
            </a:r>
            <a:r>
              <a:rPr sz="929" i="1" spc="10" dirty="0">
                <a:solidFill>
                  <a:srgbClr val="666D6B"/>
                </a:solidFill>
                <a:latin typeface="Arial"/>
                <a:cs typeface="Arial"/>
              </a:rPr>
              <a:t>440/2015  </a:t>
            </a: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Z.z.  Zákon   o  sporte   a  o  zmene   a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 rot="-10800000">
            <a:off x="2841910" y="9539689"/>
            <a:ext cx="1665041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i="1" spc="10" dirty="0">
                <a:solidFill>
                  <a:srgbClr val="666D6B"/>
                </a:solidFill>
                <a:latin typeface="Arial"/>
                <a:cs typeface="Arial"/>
              </a:rPr>
              <a:t>doplnení   niektorych   zákonov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-10800000">
            <a:off x="6300782" y="9369817"/>
            <a:ext cx="49288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9" i="1" spc="10" dirty="0">
                <a:solidFill>
                  <a:srgbClr val="E1E3E6"/>
                </a:solidFill>
                <a:latin typeface="Arial"/>
                <a:cs typeface="Arial"/>
              </a:rPr>
              <a:t>·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 rot="-10800000">
            <a:off x="2136810" y="9369817"/>
            <a:ext cx="3090913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i="1" spc="10" dirty="0">
                <a:solidFill>
                  <a:srgbClr val="666D6B"/>
                </a:solidFill>
                <a:latin typeface="Arial"/>
                <a:cs typeface="Arial"/>
              </a:rPr>
              <a:t>d'alej   aj  ,,zmluva   o  dobrovoïnlctve"  alebo   len  ,,zmluva"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 rot="-10800000">
            <a:off x="3521551" y="9015434"/>
            <a:ext cx="305813" cy="2613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666D6B"/>
                </a:solidFill>
                <a:latin typeface="Arial"/>
                <a:cs typeface="Arial"/>
              </a:rPr>
              <a:t>e. </a:t>
            </a:r>
            <a:r>
              <a:rPr sz="499" spc="10" dirty="0">
                <a:solidFill>
                  <a:srgbClr val="575D5B"/>
                </a:solidFill>
                <a:latin typeface="Arial"/>
                <a:cs typeface="Arial"/>
              </a:rPr>
              <a:t>1.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 rot="-10800000">
            <a:off x="3082802" y="8848457"/>
            <a:ext cx="1156433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Z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M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LU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VNÉ  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S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TRA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Y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-10800000">
            <a:off x="5912722" y="8513861"/>
            <a:ext cx="1111785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1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.  DOBROVO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&amp;:NÍK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-10800000">
            <a:off x="4676608" y="8350585"/>
            <a:ext cx="2342751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M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no   a  priezvisko:   Ing.   Peter   G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arnblièk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-10800000">
            <a:off x="6109250" y="8180713"/>
            <a:ext cx="910109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Nar.:   28.6.1964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-10800000">
            <a:off x="4448932" y="8005692"/>
            <a:ext cx="2580723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Trvalv   poby</a:t>
            </a:r>
            <a:r>
              <a:rPr sz="779" spc="10" dirty="0">
                <a:solidFill>
                  <a:srgbClr val="575D5B"/>
                </a:solidFill>
                <a:latin typeface="Arial"/>
                <a:cs typeface="Arial"/>
              </a:rPr>
              <a:t>t:   H</a:t>
            </a: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urbanova   7</a:t>
            </a:r>
            <a:r>
              <a:rPr sz="779" spc="10" dirty="0">
                <a:solidFill>
                  <a:srgbClr val="575D5B"/>
                </a:solidFill>
                <a:latin typeface="Arial"/>
                <a:cs typeface="Arial"/>
              </a:rPr>
              <a:t>77</a:t>
            </a: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,   02</a:t>
            </a:r>
            <a:r>
              <a:rPr sz="779" spc="10" dirty="0">
                <a:solidFill>
                  <a:srgbClr val="575D5B"/>
                </a:solidFill>
                <a:latin typeface="Arial"/>
                <a:cs typeface="Arial"/>
              </a:rPr>
              <a:t>2   </a:t>
            </a: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01   Cacica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-10800000">
            <a:off x="5553105" y="7846117"/>
            <a:ext cx="1466253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Rodné   </a:t>
            </a:r>
            <a:r>
              <a:rPr sz="979" spc="10" dirty="0">
                <a:solidFill>
                  <a:srgbClr val="666D6B"/>
                </a:solidFill>
                <a:latin typeface="Arial"/>
                <a:cs typeface="Arial"/>
              </a:rPr>
              <a:t>éís</a:t>
            </a:r>
            <a:r>
              <a:rPr sz="979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979" spc="10" dirty="0">
                <a:solidFill>
                  <a:srgbClr val="666D6B"/>
                </a:solidFill>
                <a:latin typeface="Arial"/>
                <a:cs typeface="Arial"/>
              </a:rPr>
              <a:t>o</a:t>
            </a:r>
            <a:r>
              <a:rPr sz="979" spc="10" dirty="0">
                <a:solidFill>
                  <a:srgbClr val="3F4443"/>
                </a:solidFill>
                <a:latin typeface="Arial"/>
                <a:cs typeface="Arial"/>
              </a:rPr>
              <a:t>:  </a:t>
            </a: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640628</a:t>
            </a:r>
            <a:r>
              <a:rPr sz="779" spc="10" dirty="0">
                <a:solidFill>
                  <a:srgbClr val="575D5B"/>
                </a:solidFill>
                <a:latin typeface="Arial"/>
                <a:cs typeface="Arial"/>
              </a:rPr>
              <a:t>1</a:t>
            </a: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882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-10800000">
            <a:off x="4036333" y="7671097"/>
            <a:ext cx="2983025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Ban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k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ové   spojenie:   SK18  0200   0000   0005   9244   3322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-10800000">
            <a:off x="2973744" y="7501224"/>
            <a:ext cx="1404497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i="1" spc="10" dirty="0">
                <a:solidFill>
                  <a:srgbClr val="7A8682"/>
                </a:solidFill>
                <a:latin typeface="Arial"/>
                <a:cs typeface="Arial"/>
              </a:rPr>
              <a:t>{</a:t>
            </a:r>
            <a:r>
              <a:rPr sz="839" i="1" spc="10" dirty="0">
                <a:solidFill>
                  <a:srgbClr val="666D6B"/>
                </a:solidFill>
                <a:latin typeface="Arial"/>
                <a:cs typeface="Arial"/>
              </a:rPr>
              <a:t>d'ale}  len  ,,dobrovofníkfl)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-10800000">
            <a:off x="6885206" y="7325560"/>
            <a:ext cx="139301" cy="1588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solidFill>
                  <a:srgbClr val="666D6B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-10800000">
            <a:off x="4475241" y="7160033"/>
            <a:ext cx="2549266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2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.  PRIJÍM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AT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E&amp;:  DOB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R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O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VO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tN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Í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C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K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EJ  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C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I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N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NOSTI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-10800000">
            <a:off x="3589153" y="6991609"/>
            <a:ext cx="3435354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O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bchodné   meno:   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T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e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ovvch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o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vná   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j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ednota   Lokomotíva   Cacica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-10800000">
            <a:off x="4907137" y="6821736"/>
            <a:ext cx="2122518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66D6B"/>
                </a:solidFill>
                <a:latin typeface="Arial"/>
                <a:cs typeface="Arial"/>
              </a:rPr>
              <a:t>Sídlo:   Rázusova  1822,   022   01   Cacica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-10800000">
            <a:off x="6145746" y="6651865"/>
            <a:ext cx="873613" cy="136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666D6B"/>
                </a:solidFill>
                <a:latin typeface="Arial"/>
                <a:cs typeface="Arial"/>
              </a:rPr>
              <a:t>ICO:  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142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2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1021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-10800000">
            <a:off x="5951531" y="6481993"/>
            <a:ext cx="1067827" cy="136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DIC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:  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202055   1797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-10800000">
            <a:off x="4005444" y="6312122"/>
            <a:ext cx="3013915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Ba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kové   spojenie:   SK  84  0900   0000   0000   5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1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99   3110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-10800000">
            <a:off x="3019440" y="6152545"/>
            <a:ext cx="4005067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Zastú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v   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-   </a:t>
            </a:r>
            <a:r>
              <a:rPr sz="1009" spc="10" dirty="0">
                <a:solidFill>
                  <a:srgbClr val="666D6B"/>
                </a:solidFill>
                <a:latin typeface="Arial"/>
                <a:cs typeface="Arial"/>
              </a:rPr>
              <a:t>stat</a:t>
            </a:r>
            <a:r>
              <a:rPr sz="1009" spc="10" dirty="0">
                <a:solidFill>
                  <a:srgbClr val="575D5B"/>
                </a:solidFill>
                <a:latin typeface="Arial"/>
                <a:cs typeface="Arial"/>
              </a:rPr>
              <a:t>ut</a:t>
            </a:r>
            <a:r>
              <a:rPr sz="1009" spc="10" dirty="0">
                <a:solidFill>
                  <a:srgbClr val="7A8682"/>
                </a:solidFill>
                <a:latin typeface="Arial"/>
                <a:cs typeface="Arial"/>
              </a:rPr>
              <a:t>á</a:t>
            </a:r>
            <a:r>
              <a:rPr sz="1009" spc="10" dirty="0">
                <a:solidFill>
                  <a:srgbClr val="666D6B"/>
                </a:solidFill>
                <a:latin typeface="Arial"/>
                <a:cs typeface="Arial"/>
              </a:rPr>
              <a:t>rnv  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orgán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:  p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re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ds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edníõka,   Ing.   E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ena   Grambl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èková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-10800000">
            <a:off x="909930" y="5977524"/>
            <a:ext cx="6119725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Zap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sanv   v  registri:   obõ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ì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anskvch   zdrufení  vedenom   MV   SR  dña   16.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j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úla   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990   pod   êíslom  WS/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900/90-1622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-10800000">
            <a:off x="3003144" y="5807653"/>
            <a:ext cx="1328762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i="1" spc="10" dirty="0">
                <a:solidFill>
                  <a:srgbClr val="666D6B"/>
                </a:solidFill>
                <a:latin typeface="Arial"/>
                <a:cs typeface="Arial"/>
              </a:rPr>
              <a:t>(d'ale}  len  ,,prijímatef")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-10800000">
            <a:off x="1199084" y="5315731"/>
            <a:ext cx="4960496" cy="2772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9" i="1" spc="10" dirty="0">
                <a:solidFill>
                  <a:srgbClr val="666D6B"/>
                </a:solidFill>
                <a:latin typeface="Arial"/>
                <a:cs typeface="Arial"/>
              </a:rPr>
              <a:t>uzatvorili   Zmluvu   o  </a:t>
            </a:r>
            <a:r>
              <a:rPr sz="449" spc="10" dirty="0">
                <a:solidFill>
                  <a:srgbClr val="666D6B"/>
                </a:solidFill>
                <a:latin typeface="Arial"/>
                <a:cs typeface="Arial"/>
              </a:rPr>
              <a:t>o  vvkone   </a:t>
            </a:r>
            <a:r>
              <a:rPr sz="499" spc="10" dirty="0">
                <a:solidFill>
                  <a:srgbClr val="666D6B"/>
                </a:solidFill>
                <a:latin typeface="Arial"/>
                <a:cs typeface="Arial"/>
              </a:rPr>
              <a:t>dobrovornícke]   éinnosti  </a:t>
            </a:r>
            <a:r>
              <a:rPr sz="449" spc="10" dirty="0">
                <a:solidFill>
                  <a:srgbClr val="666D6B"/>
                </a:solidFill>
                <a:latin typeface="Arial"/>
                <a:cs typeface="Arial"/>
              </a:rPr>
              <a:t>v  spor</a:t>
            </a:r>
            <a:r>
              <a:rPr sz="449" spc="10" dirty="0">
                <a:solidFill>
                  <a:srgbClr val="575D5B"/>
                </a:solidFill>
                <a:latin typeface="Arial"/>
                <a:cs typeface="Arial"/>
              </a:rPr>
              <a:t>t</a:t>
            </a:r>
            <a:r>
              <a:rPr sz="449" spc="10" dirty="0">
                <a:solidFill>
                  <a:srgbClr val="666D6B"/>
                </a:solidFill>
                <a:latin typeface="Arial"/>
                <a:cs typeface="Arial"/>
              </a:rPr>
              <a:t>e  </a:t>
            </a:r>
            <a:r>
              <a:rPr sz="449" i="1" spc="10" dirty="0">
                <a:solidFill>
                  <a:srgbClr val="666D6B"/>
                </a:solidFill>
                <a:latin typeface="Arial"/>
                <a:cs typeface="Arial"/>
              </a:rPr>
              <a:t>s  nasle</a:t>
            </a:r>
            <a:r>
              <a:rPr sz="449" i="1" spc="10" dirty="0">
                <a:solidFill>
                  <a:srgbClr val="575D5B"/>
                </a:solidFill>
                <a:latin typeface="Arial"/>
                <a:cs typeface="Arial"/>
              </a:rPr>
              <a:t>d</a:t>
            </a:r>
            <a:r>
              <a:rPr sz="449" i="1" spc="10" dirty="0">
                <a:solidFill>
                  <a:srgbClr val="666D6B"/>
                </a:solidFill>
                <a:latin typeface="Arial"/>
                <a:cs typeface="Arial"/>
              </a:rPr>
              <a:t>ujúcim   obsahom:</a:t>
            </a:r>
            <a:endParaRPr sz="400">
              <a:latin typeface="Arial"/>
              <a:cs typeface="Arial"/>
            </a:endParaRPr>
          </a:p>
          <a:p>
            <a:pPr marL="2332214">
              <a:lnSpc>
                <a:spcPct val="100000"/>
              </a:lnSpc>
            </a:pPr>
            <a:r>
              <a:rPr sz="450" spc="10" dirty="0">
                <a:solidFill>
                  <a:srgbClr val="666D6B"/>
                </a:solidFill>
                <a:latin typeface="Arial"/>
                <a:cs typeface="Arial"/>
              </a:rPr>
              <a:t>ö</a:t>
            </a:r>
            <a:r>
              <a:rPr sz="450" spc="10" dirty="0">
                <a:solidFill>
                  <a:srgbClr val="575D5B"/>
                </a:solidFill>
                <a:latin typeface="Arial"/>
                <a:cs typeface="Arial"/>
              </a:rPr>
              <a:t>,     </a:t>
            </a:r>
            <a:r>
              <a:rPr sz="1050" spc="10" dirty="0">
                <a:solidFill>
                  <a:srgbClr val="666D6B"/>
                </a:solidFill>
                <a:latin typeface="Arial"/>
                <a:cs typeface="Arial"/>
              </a:rPr>
              <a:t>11</a:t>
            </a:r>
            <a:r>
              <a:rPr sz="1050" spc="10" dirty="0">
                <a:solidFill>
                  <a:srgbClr val="575D5B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-10800000">
            <a:off x="2541684" y="5126716"/>
            <a:ext cx="2263873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V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S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EO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B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CN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É  ZMLUV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NÉ  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USTANOVEN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I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-10800000">
            <a:off x="326633" y="4453824"/>
            <a:ext cx="6466198" cy="459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1.    Prijíma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t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er  je   s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ortovo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u  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organizáciou   vykonávajúcou   </a:t>
            </a:r>
            <a:r>
              <a:rPr sz="959" spc="10" dirty="0">
                <a:solidFill>
                  <a:srgbClr val="575D5B"/>
                </a:solidFill>
                <a:latin typeface="Arial"/>
                <a:cs typeface="Arial"/>
              </a:rPr>
              <a:t>sp</a:t>
            </a:r>
            <a:r>
              <a:rPr sz="959" spc="10" dirty="0">
                <a:solidFill>
                  <a:srgbClr val="666D6B"/>
                </a:solidFill>
                <a:latin typeface="Arial"/>
                <a:cs typeface="Arial"/>
              </a:rPr>
              <a:t>ortovú  éin</a:t>
            </a:r>
            <a:r>
              <a:rPr sz="95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959" spc="10" dirty="0">
                <a:solidFill>
                  <a:srgbClr val="666D6B"/>
                </a:solidFill>
                <a:latin typeface="Arial"/>
                <a:cs typeface="Arial"/>
              </a:rPr>
              <a:t>ost  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v  zmys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e   </a:t>
            </a:r>
            <a:r>
              <a:rPr sz="959" spc="10" dirty="0">
                <a:solidFill>
                  <a:srgbClr val="666D6B"/>
                </a:solidFill>
                <a:latin typeface="Arial"/>
                <a:cs typeface="Arial"/>
              </a:rPr>
              <a:t>z.é. 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440/2015  Zákona   o  sporte</a:t>
            </a:r>
            <a:endParaRPr sz="800">
              <a:latin typeface="Arial"/>
              <a:cs typeface="Arial"/>
            </a:endParaRPr>
          </a:p>
          <a:p>
            <a:pPr marL="226528">
              <a:lnSpc>
                <a:spcPct val="100000"/>
              </a:lnSpc>
            </a:pPr>
            <a:r>
              <a:rPr sz="900" spc="10" dirty="0">
                <a:solidFill>
                  <a:srgbClr val="666D6B"/>
                </a:solidFill>
                <a:latin typeface="Arial"/>
                <a:cs typeface="Arial"/>
              </a:rPr>
              <a:t>a  o  zmene   a  doplnení   </a:t>
            </a:r>
            <a:r>
              <a:rPr sz="950" spc="10" dirty="0">
                <a:solidFill>
                  <a:srgbClr val="666D6B"/>
                </a:solidFill>
                <a:latin typeface="Arial"/>
                <a:cs typeface="Arial"/>
              </a:rPr>
              <a:t>niektorvch   </a:t>
            </a:r>
            <a:r>
              <a:rPr sz="900" spc="10" dirty="0">
                <a:solidFill>
                  <a:srgbClr val="666D6B"/>
                </a:solidFill>
                <a:latin typeface="Arial"/>
                <a:cs typeface="Arial"/>
              </a:rPr>
              <a:t>zákonov   (d'a</a:t>
            </a:r>
            <a:r>
              <a:rPr sz="900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66D6B"/>
                </a:solidFill>
                <a:latin typeface="Arial"/>
                <a:cs typeface="Arial"/>
              </a:rPr>
              <a:t>e]   aj  ,,zákon   o  sporte").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66D6B"/>
                </a:solidFill>
                <a:latin typeface="Arial"/>
                <a:cs typeface="Arial"/>
              </a:rPr>
              <a:t>2.    Pr</a:t>
            </a:r>
            <a:r>
              <a:rPr sz="900" spc="10" dirty="0">
                <a:solidFill>
                  <a:srgbClr val="575D5B"/>
                </a:solidFill>
                <a:latin typeface="Arial"/>
                <a:cs typeface="Arial"/>
              </a:rPr>
              <a:t>e   </a:t>
            </a:r>
            <a:r>
              <a:rPr sz="1050" spc="10" dirty="0">
                <a:solidFill>
                  <a:srgbClr val="666D6B"/>
                </a:solidFill>
                <a:latin typeface="Arial"/>
                <a:cs typeface="Arial"/>
              </a:rPr>
              <a:t>úëetv  </a:t>
            </a:r>
            <a:r>
              <a:rPr sz="900" spc="10" dirty="0">
                <a:solidFill>
                  <a:srgbClr val="666D6B"/>
                </a:solidFill>
                <a:latin typeface="Arial"/>
                <a:cs typeface="Arial"/>
              </a:rPr>
              <a:t>tej</a:t>
            </a:r>
            <a:r>
              <a:rPr sz="900" spc="10" dirty="0">
                <a:solidFill>
                  <a:srgbClr val="575D5B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666D6B"/>
                </a:solidFill>
                <a:latin typeface="Arial"/>
                <a:cs typeface="Arial"/>
              </a:rPr>
              <a:t>o   zmluvy   je: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-10800000">
            <a:off x="327012" y="4283952"/>
            <a:ext cx="6517303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a.    Dobrovoïnik    fyzická   osaba,   ktorá   na   základe   svojho   slobodného    rozhodnutia    bez   nároku   na   odmenu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-10800000">
            <a:off x="281958" y="3780286"/>
            <a:ext cx="6114447" cy="491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296">
              <a:lnSpc>
                <a:spcPct val="100000"/>
              </a:lnSpc>
            </a:pPr>
            <a:r>
              <a:rPr sz="1060" i="1" spc="10" dirty="0">
                <a:solidFill>
                  <a:srgbClr val="666D6B"/>
                </a:solidFill>
                <a:latin typeface="Arial"/>
                <a:cs typeface="Arial"/>
              </a:rPr>
              <a:t>vykonáva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pre   </a:t>
            </a:r>
            <a:r>
              <a:rPr sz="1060" i="1" spc="10" dirty="0">
                <a:solidFill>
                  <a:srgbClr val="666D6B"/>
                </a:solidFill>
                <a:latin typeface="Arial"/>
                <a:cs typeface="Arial"/>
              </a:rPr>
              <a:t>in</a:t>
            </a:r>
            <a:r>
              <a:rPr sz="1060" i="1" spc="10" dirty="0">
                <a:solidFill>
                  <a:srgbClr val="575D5B"/>
                </a:solidFill>
                <a:latin typeface="Arial"/>
                <a:cs typeface="Arial"/>
              </a:rPr>
              <a:t>ú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osobu   s  je}  súhlasom   v  je]   prospech   alebo   vo   verejny   prospech   dobrovofnícku    </a:t>
            </a:r>
            <a:r>
              <a:rPr sz="1060" i="1" spc="10" dirty="0">
                <a:solidFill>
                  <a:srgbClr val="666D6B"/>
                </a:solidFill>
                <a:latin typeface="Arial"/>
                <a:cs typeface="Arial"/>
              </a:rPr>
              <a:t>èinnosï</a:t>
            </a:r>
            <a:endParaRPr sz="1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za/oienú   na   svojej   schopnosti,   </a:t>
            </a:r>
            <a:r>
              <a:rPr sz="1110" i="1" spc="10" dirty="0">
                <a:solidFill>
                  <a:srgbClr val="666D6B"/>
                </a:solidFill>
                <a:latin typeface="Arial"/>
                <a:cs typeface="Arial"/>
              </a:rPr>
              <a:t>zruénosti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alebo   vedomosti   a  </a:t>
            </a:r>
            <a:r>
              <a:rPr sz="1110" i="1" spc="10" dirty="0">
                <a:solidFill>
                  <a:srgbClr val="666D6B"/>
                </a:solidFill>
                <a:latin typeface="Arial"/>
                <a:cs typeface="Arial"/>
              </a:rPr>
              <a:t>splña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podmienky   ustanovené   </a:t>
            </a:r>
            <a:r>
              <a:rPr sz="1110" i="1" spc="10" dirty="0">
                <a:solidFill>
                  <a:srgbClr val="666D6B"/>
                </a:solidFill>
                <a:latin typeface="Arial"/>
                <a:cs typeface="Arial"/>
              </a:rPr>
              <a:t>tvmto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zákonom,</a:t>
            </a:r>
            <a:endParaRPr sz="800">
              <a:latin typeface="Arial"/>
              <a:cs typeface="Arial"/>
            </a:endParaRPr>
          </a:p>
          <a:p>
            <a:pPr marL="5148">
              <a:lnSpc>
                <a:spcPct val="100000"/>
              </a:lnSpc>
            </a:pP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ak  dobrovofní</a:t>
            </a:r>
            <a:r>
              <a:rPr sz="900" i="1" spc="10" dirty="0">
                <a:solidFill>
                  <a:srgbClr val="575D5B"/>
                </a:solidFill>
                <a:latin typeface="Arial"/>
                <a:cs typeface="Arial"/>
              </a:rPr>
              <a:t>c</a:t>
            </a: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ku   </a:t>
            </a:r>
            <a:r>
              <a:rPr sz="1100" i="1" spc="10" dirty="0">
                <a:solidFill>
                  <a:srgbClr val="666D6B"/>
                </a:solidFill>
                <a:latin typeface="Arial"/>
                <a:cs typeface="Arial"/>
              </a:rPr>
              <a:t>ännosï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-10800000">
            <a:off x="6517298" y="3611060"/>
            <a:ext cx="126230" cy="1210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i="1" spc="10" dirty="0">
                <a:solidFill>
                  <a:srgbClr val="666D6B"/>
                </a:solidFill>
                <a:latin typeface="Arial"/>
                <a:cs typeface="Arial"/>
              </a:rPr>
              <a:t>t.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-10800000">
            <a:off x="283757" y="3444887"/>
            <a:ext cx="6107500" cy="2949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6038">
              <a:lnSpc>
                <a:spcPct val="100000"/>
              </a:lnSpc>
            </a:pP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vykonáva    mimo    svojich    pracovnycn    povinností,     </a:t>
            </a:r>
            <a:r>
              <a:rPr sz="1200" i="1" spc="10" dirty="0">
                <a:solidFill>
                  <a:srgbClr val="666D6B"/>
                </a:solidFill>
                <a:latin typeface="Arial"/>
                <a:cs typeface="Arial"/>
              </a:rPr>
              <a:t>siuiobnvct:  </a:t>
            </a: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povinností   a   studijtwd:    povinností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vyplyvajúcich   je]  zo  </a:t>
            </a:r>
            <a:r>
              <a:rPr sz="1079" i="1" spc="10" dirty="0">
                <a:solidFill>
                  <a:srgbClr val="666D6B"/>
                </a:solidFill>
                <a:latin typeface="Arial"/>
                <a:cs typeface="Arial"/>
              </a:rPr>
              <a:t>z</a:t>
            </a:r>
            <a:r>
              <a:rPr sz="1079" i="1" spc="10" dirty="0">
                <a:solidFill>
                  <a:srgbClr val="575D5B"/>
                </a:solidFill>
                <a:latin typeface="Arial"/>
                <a:cs typeface="Arial"/>
              </a:rPr>
              <a:t>á</a:t>
            </a:r>
            <a:r>
              <a:rPr sz="1079" i="1" spc="10" dirty="0">
                <a:solidFill>
                  <a:srgbClr val="666D6B"/>
                </a:solidFill>
                <a:latin typeface="Arial"/>
                <a:cs typeface="Arial"/>
              </a:rPr>
              <a:t>kona,  </a:t>
            </a: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z  pracovnej   zmluvy</a:t>
            </a:r>
            <a:r>
              <a:rPr sz="779" i="1" spc="10" dirty="0">
                <a:solidFill>
                  <a:srgbClr val="7A8682"/>
                </a:solidFill>
                <a:latin typeface="Arial"/>
                <a:cs typeface="Arial"/>
              </a:rPr>
              <a:t>,  </a:t>
            </a: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zo  sluiobnej   zmluvy,   zo   </a:t>
            </a:r>
            <a:r>
              <a:rPr sz="1079" i="1" spc="10" dirty="0">
                <a:solidFill>
                  <a:srgbClr val="666D6B"/>
                </a:solidFill>
                <a:latin typeface="Arial"/>
                <a:cs typeface="Arial"/>
              </a:rPr>
              <a:t>ëtuaijn</a:t>
            </a:r>
            <a:r>
              <a:rPr sz="1079" i="1" spc="10" dirty="0">
                <a:solidFill>
                  <a:srgbClr val="575D5B"/>
                </a:solidFill>
                <a:latin typeface="Arial"/>
                <a:cs typeface="Arial"/>
              </a:rPr>
              <a:t>é</a:t>
            </a:r>
            <a:r>
              <a:rPr sz="1079" i="1" spc="10" dirty="0">
                <a:solidFill>
                  <a:srgbClr val="666D6B"/>
                </a:solidFill>
                <a:latin typeface="Arial"/>
                <a:cs typeface="Arial"/>
              </a:rPr>
              <a:t>ho  </a:t>
            </a:r>
            <a:r>
              <a:rPr sz="779" i="1" spc="10" dirty="0">
                <a:solidFill>
                  <a:srgbClr val="666D6B"/>
                </a:solidFill>
                <a:latin typeface="Arial"/>
                <a:cs typeface="Arial"/>
              </a:rPr>
              <a:t>poriadku   alebo   z  iného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-10800000">
            <a:off x="3888584" y="3269869"/>
            <a:ext cx="2502673" cy="130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i="1" spc="10" dirty="0">
                <a:solidFill>
                  <a:srgbClr val="666D6B"/>
                </a:solidFill>
                <a:latin typeface="Arial"/>
                <a:cs typeface="Arial"/>
              </a:rPr>
              <a:t>obdobného   pre   neho   záväzného   dokumentu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-10800000">
            <a:off x="6544913" y="3104341"/>
            <a:ext cx="129505" cy="1072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09" i="1" spc="10" dirty="0">
                <a:solidFill>
                  <a:srgbClr val="666D6B"/>
                </a:solidFill>
                <a:latin typeface="Arial"/>
                <a:cs typeface="Arial"/>
              </a:rPr>
              <a:t>11.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-10800000">
            <a:off x="300281" y="3099995"/>
            <a:ext cx="6090976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i="1" spc="10" dirty="0">
                <a:solidFill>
                  <a:srgbClr val="666D6B"/>
                </a:solidFill>
                <a:latin typeface="Arial"/>
                <a:cs typeface="Arial"/>
              </a:rPr>
              <a:t>nevykonáva   pre   orgán   afebo  f  unkcionára   právnickej   osoby,   ktorej  je  efenom,   zamestnancom,   iiakom   afebo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-10800000">
            <a:off x="1899464" y="2759606"/>
            <a:ext cx="4486644" cy="3225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297">
              <a:lnSpc>
                <a:spcPct val="100000"/>
              </a:lnSpc>
            </a:pPr>
            <a:r>
              <a:rPr sz="1100" i="1" spc="10" dirty="0">
                <a:solidFill>
                  <a:srgbClr val="666D6B"/>
                </a:solidFill>
                <a:latin typeface="Arial"/>
                <a:cs typeface="Arial"/>
              </a:rPr>
              <a:t>ëtuäentom.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60" i="1" spc="10" dirty="0">
                <a:solidFill>
                  <a:srgbClr val="666D6B"/>
                </a:solidFill>
                <a:latin typeface="Arial"/>
                <a:cs typeface="Arial"/>
              </a:rPr>
              <a:t>vykonávo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mimo   svojho   podnikania   alebo   inej  samostatnej   zárobkovej   </a:t>
            </a:r>
            <a:r>
              <a:rPr sz="1060" i="1" spc="10" dirty="0">
                <a:solidFill>
                  <a:srgbClr val="666D6B"/>
                </a:solidFill>
                <a:latin typeface="Arial"/>
                <a:cs typeface="Arial"/>
              </a:rPr>
              <a:t>ännosti.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-10800000">
            <a:off x="6545709" y="2768295"/>
            <a:ext cx="159599" cy="1134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i="1" spc="10" dirty="0">
                <a:solidFill>
                  <a:srgbClr val="666D6B"/>
                </a:solidFill>
                <a:latin typeface="Arial"/>
                <a:cs typeface="Arial"/>
              </a:rPr>
              <a:t>111</a:t>
            </a:r>
            <a:r>
              <a:rPr sz="499" i="1" spc="10" dirty="0">
                <a:solidFill>
                  <a:srgbClr val="575D5B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-10800000">
            <a:off x="1103990" y="2595527"/>
            <a:ext cx="5740325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i="1" spc="10" dirty="0">
                <a:solidFill>
                  <a:srgbClr val="666D6B"/>
                </a:solidFill>
                <a:latin typeface="Arial"/>
                <a:cs typeface="Arial"/>
              </a:rPr>
              <a:t>b.    sportovou   ãnnostou   vykonávanie,   organizovanie,   riadenie,   správa,   podpora   alebo   rozvoj   spottu,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-10800000">
            <a:off x="287054" y="2250636"/>
            <a:ext cx="6552112" cy="3280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60" spc="10" dirty="0">
                <a:solidFill>
                  <a:srgbClr val="666D6B"/>
                </a:solidFill>
                <a:latin typeface="Arial"/>
                <a:cs typeface="Arial"/>
              </a:rPr>
              <a:t>c.    </a:t>
            </a:r>
            <a:r>
              <a:rPr sz="1060" i="1" spc="10" dirty="0">
                <a:solidFill>
                  <a:srgbClr val="666D6B"/>
                </a:solidFill>
                <a:latin typeface="Arial"/>
                <a:cs typeface="Arial"/>
              </a:rPr>
              <a:t>súïoiou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organizované   vykonávanie   sportu   pod/'a   pravidiel   urèenvcn   </a:t>
            </a:r>
            <a:r>
              <a:rPr sz="859" i="1" spc="10" dirty="0">
                <a:solidFill>
                  <a:srgbClr val="666D6B"/>
                </a:solidFill>
                <a:latin typeface="Arial"/>
                <a:cs typeface="Arial"/>
              </a:rPr>
              <a:t>sponovou   </a:t>
            </a:r>
            <a:r>
              <a:rPr sz="809" i="1" spc="10" dirty="0">
                <a:solidFill>
                  <a:srgbClr val="666D6B"/>
                </a:solidFill>
                <a:latin typeface="Arial"/>
                <a:cs typeface="Arial"/>
              </a:rPr>
              <a:t>organizáciou,   ktorého   </a:t>
            </a:r>
            <a:r>
              <a:rPr sz="859" i="1" spc="10" dirty="0">
                <a:solidFill>
                  <a:srgbClr val="666D6B"/>
                </a:solidFill>
                <a:latin typeface="Arial"/>
                <a:cs typeface="Arial"/>
              </a:rPr>
              <a:t>cieïom</a:t>
            </a:r>
            <a:endParaRPr sz="800">
              <a:latin typeface="Arial"/>
              <a:cs typeface="Arial"/>
            </a:endParaRPr>
          </a:p>
          <a:p>
            <a:pPr marL="432463">
              <a:lnSpc>
                <a:spcPct val="100000"/>
              </a:lnSpc>
            </a:pP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je   dosiahnutie   </a:t>
            </a:r>
            <a:r>
              <a:rPr sz="1150" i="1" spc="10" dirty="0">
                <a:solidFill>
                  <a:srgbClr val="666D6B"/>
                </a:solidFill>
                <a:latin typeface="Arial"/>
                <a:cs typeface="Arial"/>
              </a:rPr>
              <a:t>sportov</a:t>
            </a:r>
            <a:r>
              <a:rPr sz="1150" i="1" spc="10" dirty="0">
                <a:solidFill>
                  <a:srgbClr val="575D5B"/>
                </a:solidFill>
                <a:latin typeface="Arial"/>
                <a:cs typeface="Arial"/>
              </a:rPr>
              <a:t>é</a:t>
            </a:r>
            <a:r>
              <a:rPr sz="1150" i="1" spc="10" dirty="0">
                <a:solidFill>
                  <a:srgbClr val="666D6B"/>
                </a:solidFill>
                <a:latin typeface="Arial"/>
                <a:cs typeface="Arial"/>
              </a:rPr>
              <a:t>ho  </a:t>
            </a: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vysledku   alebo   porovnanie   </a:t>
            </a:r>
            <a:r>
              <a:rPr sz="1150" i="1" spc="10" dirty="0">
                <a:solidFill>
                  <a:srgbClr val="666D6B"/>
                </a:solidFill>
                <a:latin typeface="Arial"/>
                <a:cs typeface="Arial"/>
              </a:rPr>
              <a:t>sportového  </a:t>
            </a:r>
            <a:r>
              <a:rPr sz="900" i="1" spc="10" dirty="0">
                <a:solidFill>
                  <a:srgbClr val="666D6B"/>
                </a:solidFill>
                <a:latin typeface="Arial"/>
                <a:cs typeface="Arial"/>
              </a:rPr>
              <a:t>vykonu,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-10800000">
            <a:off x="3498013" y="1907996"/>
            <a:ext cx="360242" cy="1455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9" spc="10" dirty="0">
                <a:solidFill>
                  <a:srgbClr val="666D6B"/>
                </a:solidFill>
                <a:latin typeface="Arial"/>
                <a:cs typeface="Arial"/>
              </a:rPr>
              <a:t>c1.  11</a:t>
            </a:r>
            <a:r>
              <a:rPr sz="629" spc="10" dirty="0">
                <a:solidFill>
                  <a:srgbClr val="575D5B"/>
                </a:solidFill>
                <a:latin typeface="Arial"/>
                <a:cs typeface="Arial"/>
              </a:rPr>
              <a:t>1.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-10800000">
            <a:off x="1835824" y="1739571"/>
            <a:ext cx="3675060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PR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DM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ET  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ZMLUVY  A  CHARAKT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E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R  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D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OBROV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O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tN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Í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CKEJ  C</a:t>
            </a:r>
            <a:r>
              <a:rPr sz="859" spc="10" dirty="0">
                <a:solidFill>
                  <a:srgbClr val="575D5B"/>
                </a:solidFill>
                <a:latin typeface="Arial"/>
                <a:cs typeface="Arial"/>
              </a:rPr>
              <a:t>I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NNOSTI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-10800000">
            <a:off x="344784" y="1396128"/>
            <a:ext cx="6432601" cy="1302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.    Predmetom   zmluvy   je   záväzok   dobrovo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níka   vykonávat   v   case   trvania   dobrovorníckej    é</a:t>
            </a:r>
            <a:r>
              <a:rPr sz="839" spc="10" dirty="0">
                <a:solidFill>
                  <a:srgbClr val="575D5B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66D6B"/>
                </a:solidFill>
                <a:latin typeface="Arial"/>
                <a:cs typeface="Arial"/>
              </a:rPr>
              <a:t>nnostl   stanovenom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-10800000">
            <a:off x="296264" y="1231404"/>
            <a:ext cx="6259741" cy="1302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zm</a:t>
            </a:r>
            <a:r>
              <a:rPr sz="870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uvou    v   prospech   </a:t>
            </a:r>
            <a:r>
              <a:rPr sz="920" spc="10" dirty="0">
                <a:solidFill>
                  <a:srgbClr val="666D6B"/>
                </a:solidFill>
                <a:latin typeface="Arial"/>
                <a:cs typeface="Arial"/>
              </a:rPr>
              <a:t>pr</a:t>
            </a:r>
            <a:r>
              <a:rPr sz="920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920" spc="10" dirty="0">
                <a:solidFill>
                  <a:srgbClr val="666D6B"/>
                </a:solidFill>
                <a:latin typeface="Arial"/>
                <a:cs typeface="Arial"/>
              </a:rPr>
              <a:t>jímate</a:t>
            </a:r>
            <a:r>
              <a:rPr sz="920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920" spc="10" dirty="0">
                <a:solidFill>
                  <a:srgbClr val="666D6B"/>
                </a:solidFill>
                <a:latin typeface="Arial"/>
                <a:cs typeface="Arial"/>
              </a:rPr>
              <a:t>a   </a:t>
            </a:r>
            <a:r>
              <a:rPr sz="1020" spc="10" dirty="0">
                <a:solidFill>
                  <a:srgbClr val="666D6B"/>
                </a:solidFill>
                <a:latin typeface="Arial"/>
                <a:cs typeface="Arial"/>
              </a:rPr>
              <a:t>dobrovolnícku  </a:t>
            </a: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ëìnnost   v  zmysle   zm</a:t>
            </a:r>
            <a:r>
              <a:rPr sz="870" spc="10" dirty="0">
                <a:solidFill>
                  <a:srgbClr val="575D5B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uvy   a  záväzok   prijímatera    vvtvor</a:t>
            </a:r>
            <a:r>
              <a:rPr sz="870" spc="10" dirty="0">
                <a:solidFill>
                  <a:srgbClr val="575D5B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-10800000">
            <a:off x="280793" y="1056385"/>
            <a:ext cx="6275212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dobrovofníkovi    vhodné   podmienky   k  vykonu   dobrovorníckej    cinnosti   a  uhrádzat   mu   náh</a:t>
            </a:r>
            <a:r>
              <a:rPr sz="870" spc="10" dirty="0">
                <a:solidFill>
                  <a:srgbClr val="575D5B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adu   za  st</a:t>
            </a:r>
            <a:r>
              <a:rPr sz="870" spc="10" dirty="0">
                <a:solidFill>
                  <a:srgbClr val="575D5B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666D6B"/>
                </a:solidFill>
                <a:latin typeface="Arial"/>
                <a:cs typeface="Arial"/>
              </a:rPr>
              <a:t>atu   casu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 rot="-10800000">
            <a:off x="3517806" y="876217"/>
            <a:ext cx="3038199" cy="1302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v  súlade   s  usta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ove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ím   </a:t>
            </a:r>
            <a:r>
              <a:rPr sz="859" spc="10" dirty="0">
                <a:solidFill>
                  <a:srgbClr val="666D6B"/>
                </a:solidFill>
                <a:latin typeface="Arial"/>
                <a:cs typeface="Arial"/>
              </a:rPr>
              <a:t>§ 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6  zákona   o  dobrovor</a:t>
            </a:r>
            <a:r>
              <a:rPr sz="809" spc="10" dirty="0">
                <a:solidFill>
                  <a:srgbClr val="575D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66D6B"/>
                </a:solidFill>
                <a:latin typeface="Arial"/>
                <a:cs typeface="Arial"/>
              </a:rPr>
              <a:t>íctve.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 rot="-10800000">
            <a:off x="4018285" y="538724"/>
            <a:ext cx="138577" cy="1437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666D6B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2714" y="0"/>
            <a:ext cx="7413069" cy="10543033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 rot="-10800000">
            <a:off x="4466514" y="9944904"/>
            <a:ext cx="2357206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2.   Obsahom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dobrovotníckej    õinnosti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je: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 rot="-10800000">
            <a:off x="6433407" y="9780179"/>
            <a:ext cx="174081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a.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-10800000">
            <a:off x="2833035" y="9780178"/>
            <a:ext cx="3326545" cy="1316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vvkonávat   dobrovolnfcku    ëinnost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trénera  volejbalu  ziacok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 rot="-10800000">
            <a:off x="6485363" y="9610307"/>
            <a:ext cx="116977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99" spc="10" dirty="0">
                <a:solidFill>
                  <a:srgbClr val="585D59"/>
                </a:solidFill>
                <a:latin typeface="Arial"/>
                <a:cs typeface="Arial"/>
              </a:rPr>
              <a:t>b</a:t>
            </a:r>
            <a:r>
              <a:rPr sz="799" spc="10" dirty="0">
                <a:solidFill>
                  <a:srgbClr val="2E3435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 rot="-10800000">
            <a:off x="415300" y="9610306"/>
            <a:ext cx="5733982" cy="1316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Dobrovolnik 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je  v  rámci  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dobrovolnickej   èinnosti   povinnv   vvkonávat 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úlohy  trénera   na  tréningoch,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 rot="-10800000">
            <a:off x="936617" y="9440436"/>
            <a:ext cx="5217814" cy="1544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spc="10" dirty="0">
                <a:solidFill>
                  <a:srgbClr val="585D59"/>
                </a:solidFill>
                <a:latin typeface="Arial"/>
                <a:cs typeface="Arial"/>
              </a:rPr>
              <a:t>s</a:t>
            </a:r>
            <a:r>
              <a:rPr sz="1029" spc="10" dirty="0">
                <a:solidFill>
                  <a:srgbClr val="6C716D"/>
                </a:solidFill>
                <a:latin typeface="Arial"/>
                <a:cs typeface="Arial"/>
              </a:rPr>
              <a:t>ú</a:t>
            </a:r>
            <a:r>
              <a:rPr sz="1029" spc="10" dirty="0">
                <a:solidFill>
                  <a:srgbClr val="585D59"/>
                </a:solidFill>
                <a:latin typeface="Arial"/>
                <a:cs typeface="Arial"/>
              </a:rPr>
              <a:t>ta</a:t>
            </a:r>
            <a:r>
              <a:rPr sz="1029" spc="10" dirty="0">
                <a:solidFill>
                  <a:srgbClr val="6C716D"/>
                </a:solidFill>
                <a:latin typeface="Arial"/>
                <a:cs typeface="Arial"/>
              </a:rPr>
              <a:t>ã</a:t>
            </a:r>
            <a:r>
              <a:rPr sz="1029" spc="10" dirty="0">
                <a:solidFill>
                  <a:srgbClr val="585D59"/>
                </a:solidFill>
                <a:latin typeface="Arial"/>
                <a:cs typeface="Arial"/>
              </a:rPr>
              <a:t>nvch   </a:t>
            </a:r>
            <a:r>
              <a:rPr sz="829" spc="10" dirty="0">
                <a:solidFill>
                  <a:srgbClr val="585D59"/>
                </a:solidFill>
                <a:latin typeface="Arial"/>
                <a:cs typeface="Arial"/>
              </a:rPr>
              <a:t>zápasoch,  turnajoch  a  sústredeniach,  na  ktoré  ho  vys</a:t>
            </a:r>
            <a:r>
              <a:rPr sz="829" spc="10" dirty="0">
                <a:solidFill>
                  <a:srgbClr val="6C716D"/>
                </a:solidFill>
                <a:latin typeface="Arial"/>
                <a:cs typeface="Arial"/>
              </a:rPr>
              <a:t>l</a:t>
            </a:r>
            <a:r>
              <a:rPr sz="829" spc="10" dirty="0">
                <a:solidFill>
                  <a:srgbClr val="585D59"/>
                </a:solidFill>
                <a:latin typeface="Arial"/>
                <a:cs typeface="Arial"/>
              </a:rPr>
              <a:t>e  VO  </a:t>
            </a:r>
            <a:r>
              <a:rPr sz="1029" spc="10" dirty="0">
                <a:solidFill>
                  <a:srgbClr val="585D59"/>
                </a:solidFill>
                <a:latin typeface="Arial"/>
                <a:cs typeface="Arial"/>
              </a:rPr>
              <a:t>TJ  </a:t>
            </a:r>
            <a:r>
              <a:rPr sz="829" spc="10" dirty="0">
                <a:solidFill>
                  <a:srgbClr val="585D59"/>
                </a:solidFill>
                <a:latin typeface="Arial"/>
                <a:cs typeface="Arial"/>
              </a:rPr>
              <a:t>Lokomo</a:t>
            </a:r>
            <a:r>
              <a:rPr sz="829" spc="10" dirty="0">
                <a:solidFill>
                  <a:srgbClr val="6C716D"/>
                </a:solidFill>
                <a:latin typeface="Arial"/>
                <a:cs typeface="Arial"/>
              </a:rPr>
              <a:t>t</a:t>
            </a:r>
            <a:r>
              <a:rPr sz="829" spc="10" dirty="0">
                <a:solidFill>
                  <a:srgbClr val="585D59"/>
                </a:solidFill>
                <a:latin typeface="Arial"/>
                <a:cs typeface="Arial"/>
              </a:rPr>
              <a:t>íva  Cadca.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-10800000">
            <a:off x="379939" y="9100690"/>
            <a:ext cx="6443782" cy="302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3.   Miesto  a  trvanie  vvkonu  dobrovofnlckej   èlnnostl  je:</a:t>
            </a:r>
            <a:endParaRPr sz="900">
              <a:latin typeface="Arial"/>
              <a:cs typeface="Arial"/>
            </a:endParaRPr>
          </a:p>
          <a:p>
            <a:pPr marL="226528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tréningy  budú  vykonávané  v  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te</a:t>
            </a:r>
            <a:r>
              <a:rPr sz="839" spc="10" dirty="0">
                <a:solidFill>
                  <a:srgbClr val="6C716D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ocviènlach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a  íhriskách  mesta  Cadca,  ostatná  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êinnost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bude  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podra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o</a:t>
            </a:r>
            <a:r>
              <a:rPr sz="889" spc="10" dirty="0">
                <a:solidFill>
                  <a:srgbClr val="6C716D"/>
                </a:solidFill>
                <a:latin typeface="Arial"/>
                <a:cs typeface="Arial"/>
              </a:rPr>
              <a:t>r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ganizácie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-10800000">
            <a:off x="5719990" y="9042303"/>
            <a:ext cx="53460" cy="382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585D59"/>
                </a:solidFill>
                <a:latin typeface="Arial"/>
                <a:cs typeface="Arial"/>
              </a:rPr>
              <a:t>V</a:t>
            </a:r>
            <a:endParaRPr sz="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-10800000">
            <a:off x="4680018" y="9042303"/>
            <a:ext cx="53460" cy="382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6C716D"/>
                </a:solidFill>
                <a:latin typeface="Arial"/>
                <a:cs typeface="Arial"/>
              </a:rPr>
              <a:t>V</a:t>
            </a:r>
            <a:endParaRPr sz="2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-10800000">
            <a:off x="352726" y="8602819"/>
            <a:ext cx="6244466" cy="465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vykonávaná  v  Cadei  alebo  mimo  Cacice.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Trvanie  vykonávania  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dobrovotnlcke]    èinnosti 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je  od  l.  januára  2018  do  20.12.2018.</a:t>
            </a:r>
            <a:endParaRPr sz="900">
              <a:latin typeface="Arial"/>
              <a:cs typeface="Arial"/>
            </a:endParaRPr>
          </a:p>
          <a:p>
            <a:pPr marL="5148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Dobrovotník   vykonáva  dobrovol'nícku   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ëlnnost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v  rozsahu  podl'a  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ö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asového  rozpisu,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ktorv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je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neoddelitetnou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-10800000">
            <a:off x="4977494" y="8426351"/>
            <a:ext cx="1614549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29" spc="10" dirty="0">
                <a:solidFill>
                  <a:srgbClr val="585D59"/>
                </a:solidFill>
                <a:latin typeface="Arial"/>
                <a:cs typeface="Arial"/>
              </a:rPr>
              <a:t>prílohou  </a:t>
            </a:r>
            <a:r>
              <a:rPr sz="1580" spc="10" dirty="0">
                <a:solidFill>
                  <a:srgbClr val="6C716D"/>
                </a:solidFill>
                <a:latin typeface="Arial"/>
                <a:cs typeface="Arial"/>
              </a:rPr>
              <a:t>c</a:t>
            </a:r>
            <a:r>
              <a:rPr sz="1580" spc="10" dirty="0">
                <a:solidFill>
                  <a:srgbClr val="585D59"/>
                </a:solidFill>
                <a:latin typeface="Arial"/>
                <a:cs typeface="Arial"/>
              </a:rPr>
              <a:t>. </a:t>
            </a:r>
            <a:r>
              <a:rPr sz="829" spc="10" dirty="0">
                <a:solidFill>
                  <a:srgbClr val="585D59"/>
                </a:solidFill>
                <a:latin typeface="Arial"/>
                <a:cs typeface="Arial"/>
              </a:rPr>
              <a:t>1  k tejto  zmluve.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-10800000">
            <a:off x="344644" y="8261626"/>
            <a:ext cx="6484225" cy="136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4.   Prijímate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r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dobrovol'níckej   èinnosti  poskytne  dobrovolnfkovi    náh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r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adu  za  stratu  ëasu  dobrovol'níka   za  kazdú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-10800000">
            <a:off x="347305" y="7921882"/>
            <a:ext cx="6244737" cy="3077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hodinu  vykonávania   dobrovolnlckej    èinnosti   vo  vyske  nepresahujúcej    minimálnu   hodinovú   mzdu  a  to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2,50€/hod,  a  to  do  </a:t>
            </a:r>
            <a:r>
              <a:rPr sz="1050" spc="10" dirty="0">
                <a:solidFill>
                  <a:srgbClr val="585D59"/>
                </a:solidFill>
                <a:latin typeface="Arial"/>
                <a:cs typeface="Arial"/>
              </a:rPr>
              <a:t>dña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20.12.2017.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-10800000">
            <a:off x="366624" y="7752010"/>
            <a:ext cx="6457096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5.   Prijímate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r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dobrovolnlckej     ë</a:t>
            </a:r>
            <a:r>
              <a:rPr sz="950" spc="10" dirty="0">
                <a:solidFill>
                  <a:srgbClr val="2E3435"/>
                </a:solidFill>
                <a:latin typeface="Arial"/>
                <a:cs typeface="Arial"/>
              </a:rPr>
              <a:t>í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nnost¡   vydá   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dobrovolníkovi 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na  jeho   ziadost   do   15  dní  od  skonéenia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-10800000">
            <a:off x="328527" y="7417415"/>
            <a:ext cx="6263516" cy="3025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dobrovol'níckej   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éinnosti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písomné  potvrdenie  o  trvaní,  rozsahu  a  obsahu  dobrovol'níckej   </a:t>
            </a:r>
            <a:r>
              <a:rPr sz="839" spc="10" dirty="0">
                <a:solidFill>
                  <a:srgbClr val="6C716D"/>
                </a:solidFill>
                <a:latin typeface="Arial"/>
                <a:cs typeface="Arial"/>
              </a:rPr>
              <a:t>é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innosti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dobrovol'níka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a  písomné  hodnotenie   dobrovofníckej    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õìnnostl,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ktoré  mu  v  tejto   lehote  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zasle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na  jeho  adresu  uvedenú  v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-10800000">
            <a:off x="346613" y="7079118"/>
            <a:ext cx="6471958" cy="3011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6528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záhlaví  zmluvy  alebo  odovzdá  osobne.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6.    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Prijímater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dobrovolnlckej   èinnosti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sa  zaväzuje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poskvtnút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dobrovol'níkovi   na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vvkon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dobrovol'níckej   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èinnosti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-10800000">
            <a:off x="365766" y="6737926"/>
            <a:ext cx="6221129" cy="3025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materiálne  zabezpeéenie  dobrovol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'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níka,  pri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é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om  zoznam  tvchto  vecí  tvorí  neoddelitel'nú   prílohu  tejto   zmluvy.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Pokiar  to  charakter  takto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poskvtnutvch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vecí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urnoãñu]e,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je  dobrovol'ník  </a:t>
            </a:r>
            <a:r>
              <a:rPr sz="870" spc="10" dirty="0">
                <a:solidFill>
                  <a:srgbClr val="585D59"/>
                </a:solidFill>
                <a:latin typeface="Arial"/>
                <a:cs typeface="Arial"/>
              </a:rPr>
              <a:t>povlnnv   vrátif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poskytnuté   predmety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-10800000">
            <a:off x="364506" y="6568055"/>
            <a:ext cx="6222388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bez  zbvtcéného  odk</a:t>
            </a:r>
            <a:r>
              <a:rPr sz="889" spc="10" dirty="0">
                <a:solidFill>
                  <a:srgbClr val="6C716D"/>
                </a:solidFill>
                <a:latin typeface="Arial"/>
                <a:cs typeface="Arial"/>
              </a:rPr>
              <a:t>l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adu  v  den  skonéenia  vvkonu  dobrovol'níckej   élnnostl  v  stave  zodpovedajúcom   beznérnu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-10800000">
            <a:off x="348049" y="6223163"/>
            <a:ext cx="6470523" cy="3077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6528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opotrebeniu,   alebo  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v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súlade  s  dohodou  zm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l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uvnvch  strán.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7.   Zmluvné  strany  sa  dohodli,   ze  prijímater   dobrovol'níckej   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ëinnostt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neuzatvorí   poistenie  zodpovednosti   za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-10800000">
            <a:off x="384482" y="5888566"/>
            <a:ext cx="6439239" cy="296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1677">
              <a:lnSpc>
                <a:spcPct val="100000"/>
              </a:lnSpc>
            </a:pP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skodu 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spôsobenú  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dobrovotnlkorn 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a  poistenie  pre  prípad  úrazu  dobrovo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l'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níka  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v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jeho  prospech.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8.    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Prijímater   sa  zaväzuje,  ze  neuhradí     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dobrovofn</a:t>
            </a:r>
            <a:r>
              <a:rPr sz="900" spc="10" dirty="0">
                <a:solidFill>
                  <a:srgbClr val="6C716D"/>
                </a:solidFill>
                <a:latin typeface="Arial"/>
                <a:cs typeface="Arial"/>
              </a:rPr>
              <a:t>í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kovi   vvnaloãené    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náklady  na  dobrovol'né   nemocenské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-10800000">
            <a:off x="405995" y="5713547"/>
            <a:ext cx="6180901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poistenie,  dobrovol'né  dôchodkové   poistenie  a  dobrovol'né  pois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t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enie  v  nezamestnanosti   podra  osobitného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-10800000">
            <a:off x="397099" y="5385546"/>
            <a:ext cx="6194945" cy="2960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8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predpisu  a  zdravotné  poistenie  podla   osobitného   predpisu,  ak  mu  vznikli  a  uhrádza  ich  pocas  vykonávania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dobrovol'níckej   </a:t>
            </a:r>
            <a:r>
              <a:rPr sz="900" spc="10" dirty="0">
                <a:solidFill>
                  <a:srgbClr val="585D59"/>
                </a:solidFill>
                <a:latin typeface="Arial"/>
                <a:cs typeface="Arial"/>
              </a:rPr>
              <a:t>éinnosti.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-10800000">
            <a:off x="375948" y="5209079"/>
            <a:ext cx="6447773" cy="1316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9.    Prijímate</a:t>
            </a:r>
            <a:r>
              <a:rPr sz="839" spc="10" dirty="0">
                <a:solidFill>
                  <a:srgbClr val="6C716D"/>
                </a:solidFill>
                <a:latin typeface="Arial"/>
                <a:cs typeface="Arial"/>
              </a:rPr>
              <a:t>]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dobrovol'níckej   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élnnosti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sa  zaväzuje  </a:t>
            </a:r>
            <a:r>
              <a:rPr sz="839" spc="10" dirty="0">
                <a:solidFill>
                  <a:srgbClr val="585D59"/>
                </a:solidFill>
                <a:latin typeface="Arial"/>
                <a:cs typeface="Arial"/>
              </a:rPr>
              <a:t>poskvtnút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v  dnoch,  kedy  pocet  hodín  dobrovol'níckej   cinnosti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-10800000">
            <a:off x="359608" y="4864187"/>
            <a:ext cx="6458964" cy="3077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1677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presiahne  </a:t>
            </a:r>
            <a:r>
              <a:rPr sz="1100" spc="10" dirty="0">
                <a:solidFill>
                  <a:srgbClr val="585D59"/>
                </a:solidFill>
                <a:latin typeface="Arial"/>
                <a:cs typeface="Arial"/>
              </a:rPr>
              <a:t>5  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hodín,  abed,  prípadne  vyplatí  dobro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v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ol'níkovi  stravné  vo  vyske  </a:t>
            </a:r>
            <a:r>
              <a:rPr sz="1100" spc="10" dirty="0">
                <a:solidFill>
                  <a:srgbClr val="585D59"/>
                </a:solidFill>
                <a:latin typeface="Arial"/>
                <a:cs typeface="Arial"/>
              </a:rPr>
              <a:t>4,5 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€/den.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10.  Prijímate</a:t>
            </a:r>
            <a:r>
              <a:rPr sz="889" spc="10" dirty="0">
                <a:solidFill>
                  <a:srgbClr val="6C716D"/>
                </a:solidFill>
                <a:latin typeface="Arial"/>
                <a:cs typeface="Arial"/>
              </a:rPr>
              <a:t>r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dobrovol'níckej   cinnosti  sa  zaväzuje  uhradit  dobrovol'níkovi   cestovné  spojené  s  dopravou  z  miesta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-10800000">
            <a:off x="382780" y="4689167"/>
            <a:ext cx="6219561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jeho  bydliska  do  miesta  vykonu  dobrovol'níckej   cinnosti  podra  tejto  zmluvy  a  cestovné  na  cesty  vykonané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-10800000">
            <a:off x="389124" y="4354572"/>
            <a:ext cx="6208068" cy="3025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dobrovol'níkom    na  pokyn  prijímatera   dobrovorníckej   c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i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nnosti,   a  to  do  7  dní  odo  dría  ich  preukázania</a:t>
            </a:r>
            <a:endParaRPr sz="900">
              <a:latin typeface="Arial"/>
              <a:cs typeface="Arial"/>
            </a:endParaRPr>
          </a:p>
          <a:p>
            <a:pPr marL="5148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cestovnym  dokladom.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-10800000">
            <a:off x="332729" y="4178102"/>
            <a:ext cx="6485844" cy="139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11.  Pri  vyskyte  akychkorvek   problémov   pocas  vykonávania   dobrovorníckej   cinnosti  je  dobrovol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'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ník  povinny  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-10800000">
            <a:off x="1451322" y="3844954"/>
            <a:ext cx="5367250" cy="302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138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tychto  problémoch  informovat   kontaktnú  osobu,  ktorou  je  Ing.  Elena  Gramblicková</a:t>
            </a:r>
            <a:r>
              <a:rPr sz="950" spc="10" dirty="0">
                <a:solidFill>
                  <a:srgbClr val="2E3435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12.  Dôvody  a  spôsoby  predcasného  ukoncenia  dobrovorníckej   cinnosti  na  strane  dobrovorníka: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-10800000">
            <a:off x="381099" y="3669934"/>
            <a:ext cx="6216094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a.   Dobrovorník  nemusí  nastúpit'  na  vykon  dobrovoFníckej  cinnosti,  ak  si  prijímatel'  dobrovorníckej   cinnosti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-10800000">
            <a:off x="363444" y="3335339"/>
            <a:ext cx="6007220" cy="3025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8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nesplnil  povinnost'  v  zmysle  Clánku  li.   ani  v  dodatocnom   termíne  v  primeranom   case  pred  zacatím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vykonu  dobrovo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r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níckej  cinnosti.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-10800000">
            <a:off x="2483678" y="3165466"/>
            <a:ext cx="4108366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b</a:t>
            </a:r>
            <a:r>
              <a:rPr sz="920" spc="10" dirty="0">
                <a:solidFill>
                  <a:srgbClr val="2E3435"/>
                </a:solidFill>
                <a:latin typeface="Arial"/>
                <a:cs typeface="Arial"/>
              </a:rPr>
              <a:t>.   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Dobrovol'ník  môze  ukoncit'  vykon  dobrovorníckej  cinnosti  ihned',  ak: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-10800000">
            <a:off x="395854" y="2985298"/>
            <a:ext cx="5938772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•     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sú  z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i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vot   alebo  zdravie  dobrovorní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k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a  d'alsím  vykonom  dobrovorníckej   cinnosti  ohrozené  a  prijímater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-10800000">
            <a:off x="1487813" y="2815427"/>
            <a:ext cx="4579097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dobrovorníckej   cinnosti  neurobí  bezodkladné  opatrenia  na  nápravu  tohto  stavu,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-10800000">
            <a:off x="1993074" y="2638960"/>
            <a:ext cx="4341551" cy="1455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0" spc="10" dirty="0">
                <a:solidFill>
                  <a:srgbClr val="6C716D"/>
                </a:solidFill>
                <a:latin typeface="Arial"/>
                <a:cs typeface="Arial"/>
              </a:rPr>
              <a:t>•    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ak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prijímater  dobrovol'níckej  cinnosti  porusil  povinnost'  v  zmysle  ads</a:t>
            </a:r>
            <a:r>
              <a:rPr sz="920" spc="10" dirty="0">
                <a:solidFill>
                  <a:srgbClr val="2E3435"/>
                </a:solidFill>
                <a:latin typeface="Arial"/>
                <a:cs typeface="Arial"/>
              </a:rPr>
              <a:t>. 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9,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-10800000">
            <a:off x="1262293" y="2460240"/>
            <a:ext cx="5072333" cy="144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0" spc="10" dirty="0">
                <a:solidFill>
                  <a:srgbClr val="6C716D"/>
                </a:solidFill>
                <a:latin typeface="Arial"/>
                <a:cs typeface="Arial"/>
              </a:rPr>
              <a:t>•    </a:t>
            </a:r>
            <a:r>
              <a:rPr sz="1020" spc="10" dirty="0">
                <a:solidFill>
                  <a:srgbClr val="585D59"/>
                </a:solidFill>
                <a:latin typeface="Arial"/>
                <a:cs typeface="Arial"/>
              </a:rPr>
              <a:t>ak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prijímater  dobrovol'níckej  cinnosti  opako</a:t>
            </a: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v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ane  porusil  povinnost  v  zmysle  ods.  10,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-10800000">
            <a:off x="364020" y="2130792"/>
            <a:ext cx="6243469" cy="297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O  ukoncení  vykonu  dobrovorníckej   cinnosti  musí  dobrovoFník  bez  zbytocného   odkladu  informovat   osobu</a:t>
            </a:r>
            <a:endParaRPr sz="900">
              <a:latin typeface="Arial"/>
              <a:cs typeface="Arial"/>
            </a:endParaRPr>
          </a:p>
          <a:p>
            <a:pPr marL="5148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uvedenú  v  ods.  12.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-10800000">
            <a:off x="815997" y="1950625"/>
            <a:ext cx="6007724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13.  Dôvodmi  a  spôsobmi  predcasného  ukoncenia  prijímania  dobrovorníckej   cinnosti  na  strane  prijímatera: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-10800000">
            <a:off x="342550" y="1621177"/>
            <a:ext cx="6264938" cy="2974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8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Prijímatel'   dobrovorníckej    cinnosti   môze  ukoncit'  vykon   dobrovorníckej    cinnosti   s  dobrovorníkom,    ak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dobrovorník: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-10800000">
            <a:off x="381890" y="1265989"/>
            <a:ext cx="5957883" cy="297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C716D"/>
                </a:solidFill>
                <a:latin typeface="Arial"/>
                <a:cs typeface="Arial"/>
              </a:rPr>
              <a:t>•   </a:t>
            </a:r>
            <a:r>
              <a:rPr sz="920" spc="10" dirty="0">
                <a:solidFill>
                  <a:srgbClr val="585D59"/>
                </a:solidFill>
                <a:latin typeface="Arial"/>
                <a:cs typeface="Arial"/>
              </a:rPr>
              <a:t>porusuje  povinnost'  vykonávat'  úlohy  v  rámci  dohodnutej   dobrovorníckej   cinnosti  alebo  povinnost'</a:t>
            </a:r>
            <a:endParaRPr sz="900">
              <a:latin typeface="Arial"/>
              <a:cs typeface="Arial"/>
            </a:endParaRPr>
          </a:p>
          <a:p>
            <a:pPr marL="185341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respektovat  pokyny  prijímatera  dobrovorníckej  cinnosti,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-10800000">
            <a:off x="425204" y="1080674"/>
            <a:ext cx="5914569" cy="1378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6C716D"/>
                </a:solidFill>
                <a:latin typeface="Arial"/>
                <a:cs typeface="Arial"/>
              </a:rPr>
              <a:t>•   </a:t>
            </a:r>
            <a:r>
              <a:rPr sz="889" spc="10" dirty="0">
                <a:solidFill>
                  <a:srgbClr val="585D59"/>
                </a:solidFill>
                <a:latin typeface="Arial"/>
                <a:cs typeface="Arial"/>
              </a:rPr>
              <a:t>ak  pri  vyskyte  problémov  pocas  vykonávania  dobrovorníckej   cinnosti  neinformoval   kontaktnú  osobu,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-10800000">
            <a:off x="377836" y="740929"/>
            <a:ext cx="5961937" cy="2974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585D59"/>
                </a:solidFill>
                <a:latin typeface="Arial"/>
                <a:cs typeface="Arial"/>
              </a:rPr>
              <a:t>•   nerespektuje   usmernenia   zo  strany   prijímatel'a   dobrovo</a:t>
            </a:r>
            <a:r>
              <a:rPr sz="859" spc="10" dirty="0">
                <a:solidFill>
                  <a:srgbClr val="6C716D"/>
                </a:solidFill>
                <a:latin typeface="Arial"/>
                <a:cs typeface="Arial"/>
              </a:rPr>
              <a:t>f</a:t>
            </a:r>
            <a:r>
              <a:rPr sz="859" spc="10" dirty="0">
                <a:solidFill>
                  <a:srgbClr val="585D59"/>
                </a:solidFill>
                <a:latin typeface="Arial"/>
                <a:cs typeface="Arial"/>
              </a:rPr>
              <a:t>níckej   cinnosti   ohradom   náplne   a  spôsobu</a:t>
            </a:r>
            <a:endParaRPr sz="800">
              <a:latin typeface="Arial"/>
              <a:cs typeface="Arial"/>
            </a:endParaRPr>
          </a:p>
          <a:p>
            <a:pPr marL="175044">
              <a:lnSpc>
                <a:spcPct val="100000"/>
              </a:lnSpc>
            </a:pP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vykonávania  dobrovorníckej   cinnos</a:t>
            </a:r>
            <a:r>
              <a:rPr sz="950" spc="10" dirty="0">
                <a:solidFill>
                  <a:srgbClr val="6C716D"/>
                </a:solidFill>
                <a:latin typeface="Arial"/>
                <a:cs typeface="Arial"/>
              </a:rPr>
              <a:t>t</a:t>
            </a:r>
            <a:r>
              <a:rPr sz="950" spc="10" dirty="0">
                <a:solidFill>
                  <a:srgbClr val="585D59"/>
                </a:solidFill>
                <a:latin typeface="Arial"/>
                <a:cs typeface="Arial"/>
              </a:rPr>
              <a:t>i,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-10800000">
            <a:off x="4059043" y="545321"/>
            <a:ext cx="154450" cy="136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99" spc="10" dirty="0">
                <a:solidFill>
                  <a:srgbClr val="585D59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2714" y="0"/>
            <a:ext cx="7413069" cy="10543033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 rot="-10800000">
            <a:off x="346878" y="9744146"/>
            <a:ext cx="5967153" cy="2912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•   neinformuje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prijimatefa   dobrovolnkkej   éinnosti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o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skutoénostiach</a:t>
            </a:r>
            <a:r>
              <a:rPr sz="950" spc="10" dirty="0">
                <a:solidFill>
                  <a:srgbClr val="78807E"/>
                </a:solidFill>
                <a:latin typeface="Arial"/>
                <a:cs typeface="Arial"/>
              </a:rPr>
              <a:t>,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ktoré   by   mohli   dobrovotn</a:t>
            </a:r>
            <a:r>
              <a:rPr sz="900" spc="10" dirty="0">
                <a:solidFill>
                  <a:srgbClr val="78807E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kovl</a:t>
            </a:r>
            <a:endParaRPr sz="900">
              <a:latin typeface="Arial"/>
              <a:cs typeface="Arial"/>
            </a:endParaRPr>
          </a:p>
          <a:p>
            <a:pPr marL="185341">
              <a:lnSpc>
                <a:spcPct val="100000"/>
              </a:lnSpc>
            </a:pP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br</a:t>
            </a:r>
            <a:r>
              <a:rPr sz="950" spc="10" dirty="0">
                <a:solidFill>
                  <a:srgbClr val="78807E"/>
                </a:solidFill>
                <a:latin typeface="Arial"/>
                <a:cs typeface="Arial"/>
              </a:rPr>
              <a:t>á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nlt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vo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vvkone   dobrovornickej   éinnostl,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 rot="-10800000">
            <a:off x="1884828" y="9570575"/>
            <a:ext cx="4429203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•   porusu]e   povinnost'   riadne   hospodárit'   a  nakladaf   so  zverenvrnl   predmetmi.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-10800000">
            <a:off x="303101" y="9235980"/>
            <a:ext cx="6283794" cy="301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46B69"/>
                </a:solidFill>
                <a:latin typeface="Arial"/>
                <a:cs typeface="Arial"/>
              </a:rPr>
              <a:t>O  ukonõen</a:t>
            </a:r>
            <a:r>
              <a:rPr sz="920" spc="10" dirty="0">
                <a:solidFill>
                  <a:srgbClr val="78807E"/>
                </a:solidFill>
                <a:latin typeface="Arial"/>
                <a:cs typeface="Arial"/>
              </a:rPr>
              <a:t>í  </a:t>
            </a:r>
            <a:r>
              <a:rPr sz="920" spc="10" dirty="0">
                <a:solidFill>
                  <a:srgbClr val="646B69"/>
                </a:solidFill>
                <a:latin typeface="Arial"/>
                <a:cs typeface="Arial"/>
              </a:rPr>
              <a:t>vvkonu   dobrovofnicke]   </a:t>
            </a:r>
            <a:r>
              <a:rPr sz="920" spc="10" dirty="0">
                <a:solidFill>
                  <a:srgbClr val="78807E"/>
                </a:solidFill>
                <a:latin typeface="Arial"/>
                <a:cs typeface="Arial"/>
              </a:rPr>
              <a:t>é</a:t>
            </a:r>
            <a:r>
              <a:rPr sz="920" spc="10" dirty="0">
                <a:solidFill>
                  <a:srgbClr val="646B69"/>
                </a:solidFill>
                <a:latin typeface="Arial"/>
                <a:cs typeface="Arial"/>
              </a:rPr>
              <a:t>innosti   </a:t>
            </a: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s  dobrovofníkom    musí   prijímater   </a:t>
            </a:r>
            <a:r>
              <a:rPr sz="920" spc="10" dirty="0">
                <a:solidFill>
                  <a:srgbClr val="646B69"/>
                </a:solidFill>
                <a:latin typeface="Arial"/>
                <a:cs typeface="Arial"/>
              </a:rPr>
              <a:t>dobrovotnicke]   èirmosti   </a:t>
            </a: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bez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zbvtoëného   odkladu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lnforrnovat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dobrovolnlka</a:t>
            </a:r>
            <a:r>
              <a:rPr sz="900" spc="10" dirty="0">
                <a:solidFill>
                  <a:srgbClr val="4D4A47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 rot="-10800000">
            <a:off x="301910" y="8891086"/>
            <a:ext cx="6501218" cy="312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14</a:t>
            </a:r>
            <a:r>
              <a:rPr sz="899" spc="10" dirty="0">
                <a:solidFill>
                  <a:srgbClr val="78807E"/>
                </a:solidFill>
                <a:latin typeface="Arial"/>
                <a:cs typeface="Arial"/>
              </a:rPr>
              <a:t>.  </a:t>
            </a:r>
            <a:r>
              <a:rPr sz="749" spc="10" dirty="0">
                <a:solidFill>
                  <a:srgbClr val="646B69"/>
                </a:solidFill>
                <a:latin typeface="Arial"/>
                <a:cs typeface="Arial"/>
              </a:rPr>
              <a:t>Za  </a:t>
            </a:r>
            <a:r>
              <a:rPr sz="949" spc="10" dirty="0">
                <a:solidFill>
                  <a:srgbClr val="646B69"/>
                </a:solidFill>
                <a:latin typeface="Arial"/>
                <a:cs typeface="Arial"/>
              </a:rPr>
              <a:t>úõelom  </a:t>
            </a: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zabezpeëenia  bezpeënostl  </a:t>
            </a:r>
            <a:r>
              <a:rPr sz="749" spc="10" dirty="0">
                <a:solidFill>
                  <a:srgbClr val="646B69"/>
                </a:solidFill>
                <a:latin typeface="Arial"/>
                <a:cs typeface="Arial"/>
              </a:rPr>
              <a:t>a  ochrany   zdravia   </a:t>
            </a: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dobrovorn</a:t>
            </a:r>
            <a:r>
              <a:rPr sz="899" spc="10" dirty="0">
                <a:solidFill>
                  <a:srgbClr val="78807E"/>
                </a:solidFill>
                <a:latin typeface="Arial"/>
                <a:cs typeface="Arial"/>
              </a:rPr>
              <a:t>í</a:t>
            </a: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ka  </a:t>
            </a:r>
            <a:r>
              <a:rPr sz="749" spc="10" dirty="0">
                <a:solidFill>
                  <a:srgbClr val="646B69"/>
                </a:solidFill>
                <a:latin typeface="Arial"/>
                <a:cs typeface="Arial"/>
              </a:rPr>
              <a:t>Prijímater   </a:t>
            </a: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dobrovolnicke]  </a:t>
            </a:r>
            <a:r>
              <a:rPr sz="899" spc="10" dirty="0">
                <a:solidFill>
                  <a:srgbClr val="78807E"/>
                </a:solidFill>
                <a:latin typeface="Arial"/>
                <a:cs typeface="Arial"/>
              </a:rPr>
              <a:t>é</a:t>
            </a: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lnnostl  pouéí</a:t>
            </a:r>
            <a:endParaRPr sz="800">
              <a:latin typeface="Arial"/>
              <a:cs typeface="Arial"/>
            </a:endParaRPr>
          </a:p>
          <a:p>
            <a:pPr marL="226528">
              <a:lnSpc>
                <a:spcPct val="100000"/>
              </a:lnSpc>
            </a:pP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dobrovotn</a:t>
            </a:r>
            <a:r>
              <a:rPr sz="889" spc="10" dirty="0">
                <a:solidFill>
                  <a:srgbClr val="78807E"/>
                </a:solidFill>
                <a:latin typeface="Arial"/>
                <a:cs typeface="Arial"/>
              </a:rPr>
              <a:t>í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ka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o   rìzikách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spojenvch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s  vykonom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dobrovotnlcke]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ëlrmostì.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ktor</a:t>
            </a:r>
            <a:r>
              <a:rPr sz="889" spc="10" dirty="0">
                <a:solidFill>
                  <a:srgbClr val="78807E"/>
                </a:solidFill>
                <a:latin typeface="Arial"/>
                <a:cs typeface="Arial"/>
              </a:rPr>
              <a:t>á  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by   mohla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ohrozlf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jeho   zdravie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 rot="-10800000">
            <a:off x="326185" y="8721215"/>
            <a:ext cx="6250412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alebo   zivot,   ako   aj   o   povinnostiach   a  opatreniach    nevvhnutnvch   na   zaistenie   bezpeènostì   a  ochrany   zdravia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 rot="-10800000">
            <a:off x="329736" y="8551343"/>
            <a:ext cx="6246862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dobrovotnika   pri   vvkone   dobrovorníckej   éinnostl   na  skolení   vykonanom   pred   zaéatím   dobrovoln</a:t>
            </a:r>
            <a:r>
              <a:rPr sz="839" spc="10" dirty="0">
                <a:solidFill>
                  <a:srgbClr val="78807E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cke]   èlnnosti.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-10800000">
            <a:off x="305125" y="8221894"/>
            <a:ext cx="6271473" cy="3011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O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takomto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pouëenl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sa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spise   písomnv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záznam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podpísanv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aborna    zmluvnvmt    stranami</a:t>
            </a:r>
            <a:r>
              <a:rPr sz="900" spc="10" dirty="0">
                <a:solidFill>
                  <a:srgbClr val="78807E"/>
                </a:solidFill>
                <a:latin typeface="Arial"/>
                <a:cs typeface="Arial"/>
              </a:rPr>
              <a:t>,   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ktorv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tvorí</a:t>
            </a:r>
            <a:endParaRPr sz="900">
              <a:latin typeface="Arial"/>
              <a:cs typeface="Arial"/>
            </a:endParaRPr>
          </a:p>
          <a:p>
            <a:pPr marL="5148">
              <a:lnSpc>
                <a:spcPct val="100000"/>
              </a:lnSpc>
            </a:pP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neoddelitetnú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prílohu   tejto   zmluvy.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-10800000">
            <a:off x="329993" y="8038830"/>
            <a:ext cx="6473134" cy="1455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15</a:t>
            </a:r>
            <a:r>
              <a:rPr sz="1050" spc="10" dirty="0">
                <a:solidFill>
                  <a:srgbClr val="78807E"/>
                </a:solidFill>
                <a:latin typeface="Arial"/>
                <a:cs typeface="Arial"/>
              </a:rPr>
              <a:t>.  </a:t>
            </a: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Dobrovolnrk   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podpisom    tejto   zmluvy    prehlasuje,    ze   mu   nie   sú   známe   zdravotné    </a:t>
            </a: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prekáãkv  vvkonu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-10800000">
            <a:off x="317334" y="7871854"/>
            <a:ext cx="6259265" cy="136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dobrovotnícke]   éinnosti   vzhladorn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na   povahu   a  druh   vykonávanej   dobrovofníckej    </a:t>
            </a:r>
            <a:r>
              <a:rPr sz="889" spc="10" dirty="0">
                <a:solidFill>
                  <a:srgbClr val="78807E"/>
                </a:solidFill>
                <a:latin typeface="Arial"/>
                <a:cs typeface="Arial"/>
              </a:rPr>
              <a:t>ö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innosti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uvedenej   v   tejto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-10800000">
            <a:off x="6087173" y="7712278"/>
            <a:ext cx="489425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zmluve.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-10800000">
            <a:off x="3463087" y="7525672"/>
            <a:ext cx="395169" cy="216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9" spc="10" dirty="0">
                <a:solidFill>
                  <a:srgbClr val="646B69"/>
                </a:solidFill>
                <a:latin typeface="Arial"/>
                <a:cs typeface="Arial"/>
              </a:rPr>
              <a:t>c1.  </a:t>
            </a:r>
            <a:r>
              <a:rPr sz="809" spc="10" dirty="0">
                <a:solidFill>
                  <a:srgbClr val="646B69"/>
                </a:solidFill>
                <a:latin typeface="Arial"/>
                <a:cs typeface="Arial"/>
              </a:rPr>
              <a:t>v.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-10800000">
            <a:off x="2572949" y="7365938"/>
            <a:ext cx="2232608" cy="1378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646B69"/>
                </a:solidFill>
                <a:latin typeface="Arial"/>
                <a:cs typeface="Arial"/>
              </a:rPr>
              <a:t>ZÁVERECNÉ ZMLUVNÉ  USTANOVENIA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-10800000">
            <a:off x="336976" y="6857769"/>
            <a:ext cx="6466150" cy="3073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646B69"/>
                </a:solidFill>
                <a:latin typeface="Arial"/>
                <a:cs typeface="Arial"/>
              </a:rPr>
              <a:t>1.   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Práva   a  povinnosti   touto   zmluvou   neupravené   sa  budú   </a:t>
            </a:r>
            <a:r>
              <a:rPr sz="989" spc="10" dirty="0">
                <a:solidFill>
                  <a:srgbClr val="646B69"/>
                </a:solidFill>
                <a:latin typeface="Arial"/>
                <a:cs typeface="Arial"/>
              </a:rPr>
              <a:t>riadit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prtslusnvrnl   ustanoveniami   zákona   </a:t>
            </a:r>
            <a:r>
              <a:rPr sz="989" spc="10" dirty="0">
                <a:solidFill>
                  <a:srgbClr val="646B69"/>
                </a:solidFill>
                <a:latin typeface="Arial"/>
                <a:cs typeface="Arial"/>
              </a:rPr>
              <a:t>c. 406/2011</a:t>
            </a:r>
            <a:endParaRPr sz="900">
              <a:latin typeface="Arial"/>
              <a:cs typeface="Arial"/>
            </a:endParaRPr>
          </a:p>
          <a:p>
            <a:pPr marL="221380">
              <a:lnSpc>
                <a:spcPct val="100000"/>
              </a:lnSpc>
            </a:pP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Z.  z.  o   dobrovofníctve    v   platnom    znení   a  </a:t>
            </a:r>
            <a:r>
              <a:rPr sz="1120" spc="10" dirty="0">
                <a:solidFill>
                  <a:srgbClr val="646B69"/>
                </a:solidFill>
                <a:latin typeface="Arial"/>
                <a:cs typeface="Arial"/>
              </a:rPr>
              <a:t>prfslusnvrni  </a:t>
            </a: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ustanoveniami    vseobecne   </a:t>
            </a:r>
            <a:r>
              <a:rPr sz="1120" spc="10" dirty="0">
                <a:solidFill>
                  <a:srgbClr val="646B69"/>
                </a:solidFill>
                <a:latin typeface="Arial"/>
                <a:cs typeface="Arial"/>
              </a:rPr>
              <a:t>záv</a:t>
            </a:r>
            <a:r>
              <a:rPr sz="1120" spc="10" dirty="0">
                <a:solidFill>
                  <a:srgbClr val="78807E"/>
                </a:solidFill>
                <a:latin typeface="Arial"/>
                <a:cs typeface="Arial"/>
              </a:rPr>
              <a:t>ä</a:t>
            </a:r>
            <a:r>
              <a:rPr sz="1120" spc="10" dirty="0">
                <a:solidFill>
                  <a:srgbClr val="646B69"/>
                </a:solidFill>
                <a:latin typeface="Arial"/>
                <a:cs typeface="Arial"/>
              </a:rPr>
              <a:t>znvch  </a:t>
            </a: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právnych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-10800000">
            <a:off x="5950871" y="6687897"/>
            <a:ext cx="625726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predpisov.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-10800000">
            <a:off x="350327" y="6348155"/>
            <a:ext cx="6457948" cy="3062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2.   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Zmluvu   je  mozné   menir   len   ptsomnvmt   dodatkami,   ktoré  tvoria  jej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neoddelltefnú   súéast.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3.   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Ak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úkon,   ktorv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má   </a:t>
            </a:r>
            <a:r>
              <a:rPr sz="989" spc="10" dirty="0">
                <a:solidFill>
                  <a:srgbClr val="646B69"/>
                </a:solidFill>
                <a:latin typeface="Arial"/>
                <a:cs typeface="Arial"/>
              </a:rPr>
              <a:t>bvt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vvkonanv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prostredníctvom    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lnformaéného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systému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sportu   nernoãno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takto   vykonaf,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-10800000">
            <a:off x="329900" y="6178281"/>
            <a:ext cx="6246698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povinná   osoba   ho   vykoná   v   listinnej   fo</a:t>
            </a:r>
            <a:r>
              <a:rPr sz="839" spc="10" dirty="0">
                <a:solidFill>
                  <a:srgbClr val="78807E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me.   Ak   nie  je   mazné   zverejnenie,   povinná   osoba   informáciu   zverejní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-10800000">
            <a:off x="315113" y="5843041"/>
            <a:ext cx="6261486" cy="2955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na   svojom   webovom   sídle.   </a:t>
            </a:r>
            <a:r>
              <a:rPr sz="889" spc="10" dirty="0">
                <a:solidFill>
                  <a:srgbClr val="646B69"/>
                </a:solidFill>
                <a:latin typeface="Arial"/>
                <a:cs typeface="Arial"/>
              </a:rPr>
              <a:t>Povinnost   zverejñovat 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údaje   na   webovom   s</a:t>
            </a:r>
            <a:r>
              <a:rPr sz="839" spc="10" dirty="0">
                <a:solidFill>
                  <a:srgbClr val="78807E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dle   </a:t>
            </a:r>
            <a:r>
              <a:rPr sz="1040" spc="10" dirty="0">
                <a:solidFill>
                  <a:srgbClr val="646B69"/>
                </a:solidFill>
                <a:latin typeface="Arial"/>
                <a:cs typeface="Arial"/>
              </a:rPr>
              <a:t>sportove]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organizácie   trvá   do</a:t>
            </a:r>
            <a:endParaRPr sz="800">
              <a:latin typeface="Arial"/>
              <a:cs typeface="Arial"/>
            </a:endParaRPr>
          </a:p>
          <a:p>
            <a:pPr marL="10297">
              <a:lnSpc>
                <a:spcPct val="100000"/>
              </a:lnSpc>
            </a:pPr>
            <a:r>
              <a:rPr sz="1090" spc="10" dirty="0">
                <a:solidFill>
                  <a:srgbClr val="646B69"/>
                </a:solidFill>
                <a:latin typeface="Arial"/>
                <a:cs typeface="Arial"/>
              </a:rPr>
              <a:t>ëasu</a:t>
            </a:r>
            <a:r>
              <a:rPr sz="1090" spc="10" dirty="0">
                <a:solidFill>
                  <a:srgbClr val="78807E"/>
                </a:solidFill>
                <a:latin typeface="Arial"/>
                <a:cs typeface="Arial"/>
              </a:rPr>
              <a:t>,  </a:t>
            </a:r>
            <a:r>
              <a:rPr sz="1090" spc="10" dirty="0">
                <a:solidFill>
                  <a:srgbClr val="646B69"/>
                </a:solidFill>
                <a:latin typeface="Arial"/>
                <a:cs typeface="Arial"/>
              </a:rPr>
              <a:t>kvm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tieto   údaje   nebudú   </a:t>
            </a:r>
            <a:r>
              <a:rPr sz="1090" spc="10" dirty="0">
                <a:solidFill>
                  <a:srgbClr val="646B69"/>
                </a:solidFill>
                <a:latin typeface="Arial"/>
                <a:cs typeface="Arial"/>
              </a:rPr>
              <a:t>zverejñovan</a:t>
            </a:r>
            <a:r>
              <a:rPr sz="1090" spc="10" dirty="0">
                <a:solidFill>
                  <a:srgbClr val="78807E"/>
                </a:solidFill>
                <a:latin typeface="Arial"/>
                <a:cs typeface="Arial"/>
              </a:rPr>
              <a:t>é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v  </a:t>
            </a:r>
            <a:r>
              <a:rPr sz="1090" spc="10" dirty="0">
                <a:solidFill>
                  <a:srgbClr val="646B69"/>
                </a:solidFill>
                <a:latin typeface="Arial"/>
                <a:cs typeface="Arial"/>
              </a:rPr>
              <a:t>príslusnvch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registroch   </a:t>
            </a:r>
            <a:r>
              <a:rPr sz="1090" spc="10" dirty="0">
                <a:solidFill>
                  <a:srgbClr val="646B69"/>
                </a:solidFill>
                <a:latin typeface="Arial"/>
                <a:cs typeface="Arial"/>
              </a:rPr>
              <a:t>informaéného   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systému   </a:t>
            </a:r>
            <a:r>
              <a:rPr sz="1090" spc="10" dirty="0">
                <a:solidFill>
                  <a:srgbClr val="646B69"/>
                </a:solidFill>
                <a:latin typeface="Arial"/>
                <a:cs typeface="Arial"/>
              </a:rPr>
              <a:t>sportu.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-10800000">
            <a:off x="309794" y="5673813"/>
            <a:ext cx="6503630" cy="136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4.   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Ak   sa  niektoré    ustanovenie    Zmluvy   stane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neplatnvrn,   neúélnnvm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alebo   </a:t>
            </a:r>
            <a:r>
              <a:rPr sz="950" spc="10" dirty="0">
                <a:solidFill>
                  <a:srgbClr val="646B69"/>
                </a:solidFill>
                <a:latin typeface="Arial"/>
                <a:cs typeface="Arial"/>
              </a:rPr>
              <a:t>nevvkonaternvm,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nemá   táto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-10800000">
            <a:off x="325414" y="5503941"/>
            <a:ext cx="6251186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neplatnosf,    neúcinnosí   alebo   nevykonaternosf    vplyv   na  ostatné   ustanovenia   Zmluvy.   Zmluvné   strany   sa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-10800000">
            <a:off x="345509" y="5334069"/>
            <a:ext cx="6236239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tymto   dohodli,    ze  v  úzkej   súcinnosti   a  bez   odkladu   nahradia   toto   ustanovenie    novym,   pricom   ostatné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-10800000">
            <a:off x="616328" y="5164197"/>
            <a:ext cx="5960270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ustanovenia   Zmluvy,   ktoré   nie  sú  s  nep</a:t>
            </a:r>
            <a:r>
              <a:rPr sz="839" spc="10" dirty="0">
                <a:solidFill>
                  <a:srgbClr val="78807E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atnymi   ustanoveniami   v  rozpore,   ostávajú   v  platnosti   a  úcinnosti.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-10800000">
            <a:off x="347884" y="4829601"/>
            <a:ext cx="6460391" cy="305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S.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Zmluva   sa  riadi   slovenskym   právnym   poriadkom.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6.   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Rozhodnym   jazykom   je   jazyk   slovensky   v   prípade,   ak   sa  Zmluva   vyhotovuje    vo   viacerych   jazykovych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-10800000">
            <a:off x="5716094" y="4664877"/>
            <a:ext cx="865654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vyhotoveniach.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-10800000">
            <a:off x="364812" y="4495005"/>
            <a:ext cx="6443463" cy="1408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7.  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Zmluvné   strany   podpisom    tejto   Zmluvy   potvrdzujú,    ze  zmluvu   nepodpísali    za  nápadne   nevyhodnych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-10800000">
            <a:off x="320660" y="4330280"/>
            <a:ext cx="6255939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podmienok</a:t>
            </a:r>
            <a:r>
              <a:rPr sz="870" spc="10" dirty="0">
                <a:solidFill>
                  <a:srgbClr val="78807E"/>
                </a:solidFill>
                <a:latin typeface="Arial"/>
                <a:cs typeface="Arial"/>
              </a:rPr>
              <a:t>,  </a:t>
            </a: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jej   obsah   si  precítali</a:t>
            </a:r>
            <a:r>
              <a:rPr sz="870" spc="10" dirty="0">
                <a:solidFill>
                  <a:srgbClr val="78807E"/>
                </a:solidFill>
                <a:latin typeface="Arial"/>
                <a:cs typeface="Arial"/>
              </a:rPr>
              <a:t>,   </a:t>
            </a:r>
            <a:r>
              <a:rPr sz="870" spc="10" dirty="0">
                <a:solidFill>
                  <a:srgbClr val="646B69"/>
                </a:solidFill>
                <a:latin typeface="Arial"/>
                <a:cs typeface="Arial"/>
              </a:rPr>
              <a:t>obsahu   porozumeli,    poznajú   právne   následky   Zmluvy   a  na   znak   nicím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-10800000">
            <a:off x="2766965" y="4155262"/>
            <a:ext cx="3804486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nepodmieneného    súhlasu   </a:t>
            </a:r>
            <a:r>
              <a:rPr sz="1140" spc="10" dirty="0">
                <a:solidFill>
                  <a:srgbClr val="646B69"/>
                </a:solidFill>
                <a:latin typeface="Arial"/>
                <a:cs typeface="Arial"/>
              </a:rPr>
              <a:t>s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jej  obsahom   ju  vlastnorucne   podpísali.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-10800000">
            <a:off x="2065796" y="3985389"/>
            <a:ext cx="4742480" cy="1408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646B69"/>
                </a:solidFill>
                <a:latin typeface="Arial"/>
                <a:cs typeface="Arial"/>
              </a:rPr>
              <a:t>8.  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Zmluva   nadobúda   úcinnosf   dnom   podpisu   Zmluvy   oboma   zmluvnymi   stranami.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-10800000">
            <a:off x="6546882" y="3655941"/>
            <a:ext cx="482773" cy="130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Prílohy: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-10800000">
            <a:off x="5427782" y="3316197"/>
            <a:ext cx="1375345" cy="3106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8">
              <a:lnSpc>
                <a:spcPct val="100000"/>
              </a:lnSpc>
            </a:pPr>
            <a:r>
              <a:rPr sz="1050" spc="10" dirty="0">
                <a:solidFill>
                  <a:srgbClr val="646B69"/>
                </a:solidFill>
                <a:latin typeface="Arial"/>
                <a:cs typeface="Arial"/>
              </a:rPr>
              <a:t>1.   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Casovy  rozpis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646B69"/>
                </a:solidFill>
                <a:latin typeface="Arial"/>
                <a:cs typeface="Arial"/>
              </a:rPr>
              <a:t>2.  </a:t>
            </a: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Záznam   zo  skolenia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-10800000">
            <a:off x="5141918" y="2788242"/>
            <a:ext cx="1444977" cy="1437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v  </a:t>
            </a:r>
            <a:r>
              <a:rPr sz="749" spc="10" dirty="0">
                <a:solidFill>
                  <a:srgbClr val="646B69"/>
                </a:solidFill>
                <a:latin typeface="Arial"/>
                <a:cs typeface="Arial"/>
              </a:rPr>
              <a:t>Cadei  dna   </a:t>
            </a: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01.oi.   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-10800000">
            <a:off x="1686143" y="2669846"/>
            <a:ext cx="1353521" cy="133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A891A8"/>
                </a:solidFill>
                <a:latin typeface="Arial"/>
                <a:cs typeface="Arial"/>
              </a:rPr>
              <a:t>felovychovná   </a:t>
            </a:r>
            <a:r>
              <a:rPr sz="1050" spc="10" dirty="0">
                <a:solidFill>
                  <a:srgbClr val="A891A8"/>
                </a:solidFill>
                <a:latin typeface="Arial"/>
                <a:cs typeface="Arial"/>
              </a:rPr>
              <a:t>jednota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-10800000">
            <a:off x="2021006" y="2608073"/>
            <a:ext cx="91950" cy="1437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9" spc="10" dirty="0">
                <a:solidFill>
                  <a:srgbClr val="A891A8"/>
                </a:solidFill>
                <a:latin typeface="Arial"/>
                <a:cs typeface="Arial"/>
              </a:rPr>
              <a:t>...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-10800000">
            <a:off x="1620703" y="2408434"/>
            <a:ext cx="1424109" cy="2722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A891A8"/>
                </a:solidFill>
                <a:latin typeface="Arial"/>
                <a:cs typeface="Arial"/>
              </a:rPr>
              <a:t>Lok</a:t>
            </a:r>
            <a:r>
              <a:rPr sz="1170" spc="10" dirty="0">
                <a:solidFill>
                  <a:srgbClr val="BAA9BE"/>
                </a:solidFill>
                <a:latin typeface="Arial"/>
                <a:cs typeface="Arial"/>
              </a:rPr>
              <a:t>omotíva  C</a:t>
            </a:r>
            <a:r>
              <a:rPr sz="1170" spc="10" dirty="0">
                <a:solidFill>
                  <a:srgbClr val="A891A8"/>
                </a:solidFill>
                <a:latin typeface="Arial"/>
                <a:cs typeface="Arial"/>
              </a:rPr>
              <a:t>a</a:t>
            </a:r>
            <a:r>
              <a:rPr sz="1170" spc="10" dirty="0">
                <a:solidFill>
                  <a:srgbClr val="BAA9BE"/>
                </a:solidFill>
                <a:latin typeface="Arial"/>
                <a:cs typeface="Arial"/>
              </a:rPr>
              <a:t>d</a:t>
            </a:r>
            <a:r>
              <a:rPr sz="1170" spc="10" dirty="0">
                <a:solidFill>
                  <a:srgbClr val="A891A8"/>
                </a:solidFill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-10800000">
            <a:off x="1677612" y="2294713"/>
            <a:ext cx="1362052" cy="1335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19" spc="10" dirty="0">
                <a:solidFill>
                  <a:srgbClr val="A891A8"/>
                </a:solidFill>
                <a:latin typeface="Arial"/>
                <a:cs typeface="Arial"/>
              </a:rPr>
              <a:t>R</a:t>
            </a:r>
            <a:r>
              <a:rPr sz="619" spc="10" dirty="0">
                <a:solidFill>
                  <a:srgbClr val="BAA9BE"/>
                </a:solidFill>
                <a:latin typeface="Arial"/>
                <a:cs typeface="Arial"/>
              </a:rPr>
              <a:t>ázu</a:t>
            </a:r>
            <a:r>
              <a:rPr sz="619" spc="10" dirty="0">
                <a:solidFill>
                  <a:srgbClr val="C7BACD"/>
                </a:solidFill>
                <a:latin typeface="Arial"/>
                <a:cs typeface="Arial"/>
              </a:rPr>
              <a:t>sová  </a:t>
            </a:r>
            <a:r>
              <a:rPr sz="569" spc="10" dirty="0">
                <a:solidFill>
                  <a:srgbClr val="C7BACD"/>
                </a:solidFill>
                <a:latin typeface="Arial"/>
                <a:cs typeface="Arial"/>
              </a:rPr>
              <a:t>í </a:t>
            </a:r>
            <a:r>
              <a:rPr sz="619" spc="10" dirty="0">
                <a:solidFill>
                  <a:srgbClr val="C7BACD"/>
                </a:solidFill>
                <a:latin typeface="Arial"/>
                <a:cs typeface="Arial"/>
              </a:rPr>
              <a:t>822</a:t>
            </a:r>
            <a:r>
              <a:rPr sz="619" spc="10" dirty="0">
                <a:solidFill>
                  <a:srgbClr val="BAA9BE"/>
                </a:solidFill>
                <a:latin typeface="Arial"/>
                <a:cs typeface="Arial"/>
              </a:rPr>
              <a:t>. </a:t>
            </a:r>
            <a:r>
              <a:rPr sz="619" spc="10" dirty="0">
                <a:solidFill>
                  <a:srgbClr val="C7BACD"/>
                </a:solidFill>
                <a:latin typeface="Arial"/>
                <a:cs typeface="Arial"/>
              </a:rPr>
              <a:t>02</a:t>
            </a:r>
            <a:r>
              <a:rPr sz="619" spc="10" dirty="0">
                <a:solidFill>
                  <a:srgbClr val="BAA9BE"/>
                </a:solidFill>
                <a:latin typeface="Arial"/>
                <a:cs typeface="Arial"/>
              </a:rPr>
              <a:t>2  </a:t>
            </a:r>
            <a:r>
              <a:rPr sz="619" spc="10" dirty="0">
                <a:solidFill>
                  <a:srgbClr val="C7BACD"/>
                </a:solidFill>
                <a:latin typeface="Arial"/>
                <a:cs typeface="Arial"/>
              </a:rPr>
              <a:t>01  </a:t>
            </a:r>
            <a:r>
              <a:rPr sz="719" spc="10" dirty="0">
                <a:solidFill>
                  <a:srgbClr val="C7BACD"/>
                </a:solidFill>
                <a:latin typeface="Arial"/>
                <a:cs typeface="Arial"/>
              </a:rPr>
              <a:t>C</a:t>
            </a:r>
            <a:r>
              <a:rPr sz="719" spc="10" dirty="0">
                <a:solidFill>
                  <a:srgbClr val="BAA9BE"/>
                </a:solidFill>
                <a:latin typeface="Arial"/>
                <a:cs typeface="Arial"/>
              </a:rPr>
              <a:t>2</a:t>
            </a:r>
            <a:r>
              <a:rPr sz="719" spc="10" dirty="0">
                <a:solidFill>
                  <a:srgbClr val="C7BACD"/>
                </a:solidFill>
                <a:latin typeface="Arial"/>
                <a:cs typeface="Arial"/>
              </a:rPr>
              <a:t>C: </a:t>
            </a:r>
            <a:r>
              <a:rPr sz="469" i="1" spc="10" dirty="0">
                <a:solidFill>
                  <a:srgbClr val="C7BACD"/>
                </a:solidFill>
                <a:latin typeface="Arial"/>
                <a:cs typeface="Arial"/>
              </a:rPr>
              <a:t>:</a:t>
            </a:r>
            <a:r>
              <a:rPr sz="469" i="1" spc="10" dirty="0">
                <a:solidFill>
                  <a:srgbClr val="BAA9BE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-10800000">
            <a:off x="4865536" y="1819183"/>
            <a:ext cx="1355825" cy="4462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60" i="1" spc="10" dirty="0">
                <a:solidFill>
                  <a:srgbClr val="6C75BB"/>
                </a:solidFill>
                <a:latin typeface="Arial"/>
                <a:cs typeface="Arial"/>
              </a:rPr>
              <a:t>o--JJ?:</a:t>
            </a:r>
            <a:r>
              <a:rPr sz="2060" i="1" spc="10" dirty="0">
                <a:solidFill>
                  <a:srgbClr val="8089C8"/>
                </a:solidFill>
                <a:latin typeface="Arial"/>
                <a:cs typeface="Arial"/>
              </a:rPr>
              <a:t>~</a:t>
            </a:r>
            <a:r>
              <a:rPr sz="2060" i="1" spc="10" dirty="0">
                <a:solidFill>
                  <a:srgbClr val="6C75BB"/>
                </a:solidFill>
                <a:latin typeface="Arial"/>
                <a:cs typeface="Arial"/>
              </a:rPr>
              <a:t>~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-10800000">
            <a:off x="2393646" y="1857968"/>
            <a:ext cx="265038" cy="1288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6C75BB"/>
                </a:solidFill>
                <a:latin typeface="Arial"/>
                <a:cs typeface="Arial"/>
              </a:rPr>
              <a:t>/~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-10800000">
            <a:off x="2242699" y="1879361"/>
            <a:ext cx="498359" cy="1173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9" i="1" spc="10" dirty="0">
                <a:solidFill>
                  <a:srgbClr val="8089C8"/>
                </a:solidFill>
                <a:latin typeface="Arial"/>
                <a:cs typeface="Arial"/>
              </a:rPr>
              <a:t>'r-'-  </a:t>
            </a:r>
            <a:r>
              <a:rPr sz="1029" spc="10" dirty="0">
                <a:solidFill>
                  <a:srgbClr val="6C75BB"/>
                </a:solidFill>
                <a:latin typeface="Arial"/>
                <a:cs typeface="Arial"/>
              </a:rPr>
              <a:t>c.::-.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-10800000">
            <a:off x="1452252" y="1771260"/>
            <a:ext cx="1937502" cy="987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9" i="1" spc="10" dirty="0">
                <a:solidFill>
                  <a:srgbClr val="646B69"/>
                </a:solidFill>
                <a:latin typeface="Arial"/>
                <a:cs typeface="Arial"/>
              </a:rPr>
              <a:t>.  .  •  •  .  •  ..  •  </a:t>
            </a:r>
            <a:r>
              <a:rPr sz="119" i="1" spc="10" dirty="0">
                <a:solidFill>
                  <a:srgbClr val="78807E"/>
                </a:solidFill>
                <a:latin typeface="Arial"/>
                <a:cs typeface="Arial"/>
              </a:rPr>
              <a:t>•  </a:t>
            </a:r>
            <a:r>
              <a:rPr sz="119" i="1" spc="10" dirty="0">
                <a:solidFill>
                  <a:srgbClr val="646B69"/>
                </a:solidFill>
                <a:latin typeface="Arial"/>
                <a:cs typeface="Arial"/>
              </a:rPr>
              <a:t>•  </a:t>
            </a:r>
            <a:r>
              <a:rPr sz="77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579" spc="10" dirty="0">
                <a:solidFill>
                  <a:srgbClr val="646B69"/>
                </a:solidFill>
                <a:latin typeface="Arial"/>
                <a:cs typeface="Arial"/>
              </a:rPr>
              <a:t>. . </a:t>
            </a:r>
            <a:r>
              <a:rPr sz="679" spc="10" dirty="0">
                <a:solidFill>
                  <a:srgbClr val="646B69"/>
                </a:solidFill>
                <a:latin typeface="Arial"/>
                <a:cs typeface="Arial"/>
              </a:rPr>
              <a:t>. . </a:t>
            </a:r>
            <a:r>
              <a:rPr sz="779" spc="10" dirty="0">
                <a:solidFill>
                  <a:srgbClr val="646B69"/>
                </a:solidFill>
                <a:latin typeface="Arial"/>
                <a:cs typeface="Arial"/>
              </a:rPr>
              <a:t>. . . </a:t>
            </a:r>
            <a:r>
              <a:rPr sz="67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779" spc="10" dirty="0">
                <a:solidFill>
                  <a:srgbClr val="646B69"/>
                </a:solidFill>
                <a:latin typeface="Arial"/>
                <a:cs typeface="Arial"/>
              </a:rPr>
              <a:t>. . </a:t>
            </a:r>
            <a:r>
              <a:rPr sz="579" spc="10" dirty="0">
                <a:solidFill>
                  <a:srgbClr val="646B69"/>
                </a:solidFill>
                <a:latin typeface="Arial"/>
                <a:cs typeface="Arial"/>
              </a:rPr>
              <a:t>.  .  </a:t>
            </a:r>
            <a:r>
              <a:rPr sz="67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579" spc="10" dirty="0">
                <a:solidFill>
                  <a:srgbClr val="646B69"/>
                </a:solidFill>
                <a:latin typeface="Arial"/>
                <a:cs typeface="Arial"/>
              </a:rPr>
              <a:t>. . . </a:t>
            </a:r>
            <a:r>
              <a:rPr sz="67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92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779" spc="10" dirty="0">
                <a:solidFill>
                  <a:srgbClr val="78807E"/>
                </a:solidFill>
                <a:latin typeface="Arial"/>
                <a:cs typeface="Arial"/>
              </a:rPr>
              <a:t>. </a:t>
            </a:r>
            <a:r>
              <a:rPr sz="57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92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779" spc="10" dirty="0">
                <a:solidFill>
                  <a:srgbClr val="646B69"/>
                </a:solidFill>
                <a:latin typeface="Arial"/>
                <a:cs typeface="Arial"/>
              </a:rPr>
              <a:t>. . </a:t>
            </a:r>
            <a:r>
              <a:rPr sz="779" spc="10" dirty="0">
                <a:solidFill>
                  <a:srgbClr val="78807E"/>
                </a:solidFill>
                <a:latin typeface="Arial"/>
                <a:cs typeface="Arial"/>
              </a:rPr>
              <a:t>. </a:t>
            </a:r>
            <a:r>
              <a:rPr sz="579" spc="10" dirty="0">
                <a:solidFill>
                  <a:srgbClr val="646B69"/>
                </a:solidFill>
                <a:latin typeface="Arial"/>
                <a:cs typeface="Arial"/>
              </a:rPr>
              <a:t>................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-10800000">
            <a:off x="2655755" y="1785742"/>
            <a:ext cx="85303" cy="8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09" i="1" spc="10" dirty="0">
                <a:solidFill>
                  <a:srgbClr val="A6ABDB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-10800000">
            <a:off x="4944791" y="1766114"/>
            <a:ext cx="1379537" cy="185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78807E"/>
                </a:solidFill>
                <a:latin typeface="Arial"/>
                <a:cs typeface="Arial"/>
              </a:rPr>
              <a:t>. 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 .  . .  .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5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 .  .  </a:t>
            </a:r>
            <a:r>
              <a:rPr sz="5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5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.  </a:t>
            </a:r>
            <a:r>
              <a:rPr sz="5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1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139" spc="10" dirty="0">
                <a:solidFill>
                  <a:srgbClr val="646B69"/>
                </a:solidFill>
                <a:latin typeface="Arial"/>
                <a:cs typeface="Arial"/>
              </a:rPr>
              <a:t>. 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 . 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. . </a:t>
            </a:r>
            <a:r>
              <a:rPr sz="4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539" spc="10" dirty="0">
                <a:solidFill>
                  <a:srgbClr val="646B69"/>
                </a:solidFill>
                <a:latin typeface="Arial"/>
                <a:cs typeface="Arial"/>
              </a:rPr>
              <a:t>. </a:t>
            </a:r>
            <a:r>
              <a:rPr sz="339" spc="10" dirty="0">
                <a:solidFill>
                  <a:srgbClr val="646B69"/>
                </a:solidFill>
                <a:latin typeface="Arial"/>
                <a:cs typeface="Arial"/>
              </a:rPr>
              <a:t>.  .</a:t>
            </a:r>
            <a:endParaRPr sz="3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-10800000">
            <a:off x="5425127" y="1602034"/>
            <a:ext cx="703563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46B69"/>
                </a:solidFill>
                <a:latin typeface="Arial"/>
                <a:cs typeface="Arial"/>
              </a:rPr>
              <a:t>dobrovorník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-10800000">
            <a:off x="1488888" y="1607181"/>
            <a:ext cx="1936904" cy="130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prijímater  dóbrovorníckej   cin</a:t>
            </a:r>
            <a:r>
              <a:rPr sz="900" spc="10" dirty="0">
                <a:solidFill>
                  <a:srgbClr val="78807E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646B69"/>
                </a:solidFill>
                <a:latin typeface="Arial"/>
                <a:cs typeface="Arial"/>
              </a:rPr>
              <a:t>osti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 rot="-10800000">
            <a:off x="4032099" y="538724"/>
            <a:ext cx="140207" cy="1437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646B69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4982" y="1564982"/>
            <a:ext cx="10543033" cy="741306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 rot="5400000">
            <a:off x="5472711" y="1257279"/>
            <a:ext cx="2006506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Zmluva   o  vykone   dobrovofníckej</a:t>
            </a:r>
            <a:endParaRPr sz="900">
              <a:latin typeface="Arial"/>
              <a:cs typeface="Arial"/>
            </a:endParaRPr>
          </a:p>
          <a:p>
            <a:pPr marL="15442">
              <a:lnSpc>
                <a:spcPct val="100000"/>
              </a:lnSpc>
            </a:pPr>
            <a:r>
              <a:rPr sz="950" spc="10" dirty="0">
                <a:solidFill>
                  <a:srgbClr val="757F7F"/>
                </a:solidFill>
                <a:latin typeface="Arial"/>
                <a:cs typeface="Arial"/>
              </a:rPr>
              <a:t>ë</a:t>
            </a:r>
            <a:r>
              <a:rPr sz="950" spc="10" dirty="0">
                <a:solidFill>
                  <a:srgbClr val="606765"/>
                </a:solidFill>
                <a:latin typeface="Arial"/>
                <a:cs typeface="Arial"/>
              </a:rPr>
              <a:t>ìnností   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zo  dña: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 rot="5400000">
            <a:off x="4923136" y="1497951"/>
            <a:ext cx="2319019" cy="13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606765"/>
                </a:solidFill>
                <a:latin typeface="Arial"/>
                <a:cs typeface="Arial"/>
              </a:rPr>
              <a:t>PRIJÍMATEC   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dobrovofníckej   èinnosti: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 rot="5400000">
            <a:off x="4566635" y="1375653"/>
            <a:ext cx="2387410" cy="4391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(n~z.9v,   sídlo   a  ICO   právnickej   osoby)</a:t>
            </a:r>
            <a:endParaRPr sz="900">
              <a:latin typeface="Arial"/>
              <a:cs typeface="Arial"/>
            </a:endParaRPr>
          </a:p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DOBROVOl!NÍK: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(meno,   priezvisko   a  dátum   narodenia):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5400000">
            <a:off x="3639906" y="1833879"/>
            <a:ext cx="3149411" cy="294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Druh   podujatia: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(§  3  ods.   1  pism.   d)  zák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. </a:t>
            </a:r>
            <a:r>
              <a:rPr sz="1240" spc="10" dirty="0">
                <a:solidFill>
                  <a:srgbClr val="606765"/>
                </a:solidFill>
                <a:latin typeface="Arial"/>
                <a:cs typeface="Arial"/>
              </a:rPr>
              <a:t>c</a:t>
            </a:r>
            <a:r>
              <a:rPr sz="1240" spc="10" dirty="0">
                <a:solidFill>
                  <a:srgbClr val="757F7F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406/2011   Z.z</a:t>
            </a:r>
            <a:r>
              <a:rPr sz="839" spc="10" dirty="0">
                <a:solidFill>
                  <a:srgbClr val="5E7384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)     </a:t>
            </a:r>
            <a:r>
              <a:rPr sz="839" spc="10" dirty="0">
                <a:solidFill>
                  <a:srgbClr val="C4CFD0"/>
                </a:solidFill>
                <a:latin typeface="Arial"/>
                <a:cs typeface="Arial"/>
              </a:rPr>
              <a:t>j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 rot="5400000">
            <a:off x="4150957" y="1019072"/>
            <a:ext cx="134475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Den   konan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a   podujatia: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 rot="5400000">
            <a:off x="1723810" y="3183652"/>
            <a:ext cx="5679064" cy="1353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Druh   vykonávanej   dobrovofn   íckej   </a:t>
            </a:r>
            <a:r>
              <a:rPr sz="920" spc="10" dirty="0">
                <a:solidFill>
                  <a:srgbClr val="606765"/>
                </a:solidFill>
                <a:latin typeface="Arial"/>
                <a:cs typeface="Arial"/>
              </a:rPr>
              <a:t>öinností    </a:t>
            </a:r>
            <a:r>
              <a:rPr sz="870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870" spc="10" dirty="0">
                <a:solidFill>
                  <a:srgbClr val="93A3A3"/>
                </a:solidFill>
                <a:latin typeface="Arial"/>
                <a:cs typeface="Arial"/>
              </a:rPr>
              <a:t>tréningová   </a:t>
            </a:r>
            <a:r>
              <a:rPr sz="920" spc="10" dirty="0">
                <a:solidFill>
                  <a:srgbClr val="ADBBBB"/>
                </a:solidFill>
                <a:latin typeface="Arial"/>
                <a:cs typeface="Arial"/>
              </a:rPr>
              <a:t>ë</a:t>
            </a:r>
            <a:r>
              <a:rPr sz="920" spc="10" dirty="0">
                <a:solidFill>
                  <a:srgbClr val="93A3A3"/>
                </a:solidFill>
                <a:latin typeface="Arial"/>
                <a:cs typeface="Arial"/>
              </a:rPr>
              <a:t>innost',   </a:t>
            </a:r>
            <a:r>
              <a:rPr sz="870" spc="10" dirty="0">
                <a:solidFill>
                  <a:srgbClr val="93A3A3"/>
                </a:solidFill>
                <a:latin typeface="Arial"/>
                <a:cs typeface="Arial"/>
              </a:rPr>
              <a:t>príprava,   organizácia   a  vede  nie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5400000">
            <a:off x="3574675" y="1178336"/>
            <a:ext cx="166328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(papis   vykonávanej   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innosti):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5400000">
            <a:off x="2545780" y="1867438"/>
            <a:ext cx="3165048" cy="2537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Druh   podujatia: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(§  3  ods.   1  písm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d)  zák.   c.  406/2011   Z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z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)     </a:t>
            </a:r>
            <a:r>
              <a:rPr sz="1490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5400000">
            <a:off x="3054990" y="1008138"/>
            <a:ext cx="132288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Den   konania   podujatia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5400000">
            <a:off x="2179505" y="1466603"/>
            <a:ext cx="2394271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7">
              <a:lnSpc>
                <a:spcPct val="100000"/>
              </a:lnSpc>
            </a:pP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Druh   vykonávanej   dobravol'níckej   </a:t>
            </a:r>
            <a:r>
              <a:rPr sz="870" spc="10" dirty="0">
                <a:solidFill>
                  <a:srgbClr val="757F7F"/>
                </a:solidFill>
                <a:latin typeface="Arial"/>
                <a:cs typeface="Arial"/>
              </a:rPr>
              <a:t>ë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innosf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(popis   vykonávanej   </a:t>
            </a:r>
            <a:r>
              <a:rPr sz="900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innosti):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5400000">
            <a:off x="1800728" y="1474698"/>
            <a:ext cx="2410459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Druh   padujatia: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06765"/>
                </a:solidFill>
                <a:latin typeface="Arial"/>
                <a:cs typeface="Arial"/>
              </a:rPr>
              <a:t>(§  3  ads.   1  písm.   d)  zák.   c.  406/2011   Z.z.)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5400000">
            <a:off x="1959444" y="1001931"/>
            <a:ext cx="130017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Den   kanania   podujatia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5400000">
            <a:off x="2373549" y="1739271"/>
            <a:ext cx="155074" cy="84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" spc="10" dirty="0">
                <a:solidFill>
                  <a:srgbClr val="C4CFD0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5400000">
            <a:off x="-633556" y="3332364"/>
            <a:ext cx="5966193" cy="1353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Oruh   vykonávanej   dobravofníckej   </a:t>
            </a:r>
            <a:r>
              <a:rPr sz="950" spc="10" dirty="0">
                <a:solidFill>
                  <a:srgbClr val="606765"/>
                </a:solidFill>
                <a:latin typeface="Arial"/>
                <a:cs typeface="Arial"/>
              </a:rPr>
              <a:t>öinnostì    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1</a:t>
            </a:r>
            <a:r>
              <a:rPr sz="900" spc="10" dirty="0">
                <a:solidFill>
                  <a:srgbClr val="93A3A3"/>
                </a:solidFill>
                <a:latin typeface="Arial"/>
                <a:cs typeface="Arial"/>
              </a:rPr>
              <a:t>zabezpecenie    sprievodu,   organizácie,   koucing   a  vedenie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5400000">
            <a:off x="1357664" y="1186692"/>
            <a:ext cx="166970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(papis   vykonávanej   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mnosti):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5400000">
            <a:off x="1520106" y="808018"/>
            <a:ext cx="91235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Druh   padujatia: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5400000">
            <a:off x="-342508" y="2541924"/>
            <a:ext cx="4354422" cy="104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(§  3  ads.   1  písm.   d)  zák.   c.  406/2011   Z.z</a:t>
            </a:r>
            <a:r>
              <a:rPr sz="870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)     </a:t>
            </a:r>
            <a:r>
              <a:rPr sz="870" spc="10" dirty="0">
                <a:solidFill>
                  <a:srgbClr val="C4CFD0"/>
                </a:solidFill>
                <a:latin typeface="Arial"/>
                <a:cs typeface="Arial"/>
              </a:rPr>
              <a:t>\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podujatie       </a:t>
            </a:r>
            <a:r>
              <a:rPr sz="1470" spc="10" dirty="0">
                <a:solidFill>
                  <a:srgbClr val="C4CFD0"/>
                </a:solidFill>
                <a:latin typeface="Arial"/>
                <a:cs typeface="Arial"/>
              </a:rPr>
              <a:t>i 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Nazov   poduJat1a.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5400000">
            <a:off x="830254" y="1024219"/>
            <a:ext cx="134475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Den   konania   padujatia: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5400000">
            <a:off x="-1626190" y="3218098"/>
            <a:ext cx="5737659" cy="1353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Druh   vykonávanej   dobrovol'n  íckej   </a:t>
            </a:r>
            <a:r>
              <a:rPr sz="920" spc="10" dirty="0">
                <a:solidFill>
                  <a:srgbClr val="757F7F"/>
                </a:solidFill>
                <a:latin typeface="Arial"/>
                <a:cs typeface="Arial"/>
              </a:rPr>
              <a:t>öí</a:t>
            </a:r>
            <a:r>
              <a:rPr sz="920" spc="10" dirty="0">
                <a:solidFill>
                  <a:srgbClr val="606765"/>
                </a:solidFill>
                <a:latin typeface="Arial"/>
                <a:cs typeface="Arial"/>
              </a:rPr>
              <a:t>nnosti    </a:t>
            </a:r>
            <a:r>
              <a:rPr sz="870" spc="10" dirty="0">
                <a:solidFill>
                  <a:srgbClr val="ADBBBB"/>
                </a:solidFill>
                <a:latin typeface="Arial"/>
                <a:cs typeface="Arial"/>
              </a:rPr>
              <a:t>t</a:t>
            </a:r>
            <a:r>
              <a:rPr sz="870" spc="10" dirty="0">
                <a:solidFill>
                  <a:srgbClr val="93A3A3"/>
                </a:solidFill>
                <a:latin typeface="Arial"/>
                <a:cs typeface="Arial"/>
              </a:rPr>
              <a:t>zabezpeceni~  organizácie   zápasu,   vedénie   a  koucing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5400000">
            <a:off x="255633" y="1178925"/>
            <a:ext cx="1657063" cy="1331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(papis   vykonávanej   </a:t>
            </a:r>
            <a:r>
              <a:rPr sz="959" spc="10" dirty="0">
                <a:solidFill>
                  <a:srgbClr val="757F7F"/>
                </a:solidFill>
                <a:latin typeface="Arial"/>
                <a:cs typeface="Arial"/>
              </a:rPr>
              <a:t>ë</a:t>
            </a:r>
            <a:r>
              <a:rPr sz="959" spc="10" dirty="0">
                <a:solidFill>
                  <a:srgbClr val="606765"/>
                </a:solidFill>
                <a:latin typeface="Arial"/>
                <a:cs typeface="Arial"/>
              </a:rPr>
              <a:t>innosti):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5400000">
            <a:off x="-410500" y="1477272"/>
            <a:ext cx="2405313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Druh   padujatia: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06765"/>
                </a:solidFill>
                <a:latin typeface="Arial"/>
                <a:cs typeface="Arial"/>
              </a:rPr>
              <a:t>(§  3  ads.   1  písm.   d)  zák.   c.  406/2011   Z.z.)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5400000">
            <a:off x="5424177" y="5174150"/>
            <a:ext cx="2767873" cy="2027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20" spc="10" dirty="0">
                <a:solidFill>
                  <a:srgbClr val="606765"/>
                </a:solidFill>
                <a:latin typeface="Arial"/>
                <a:cs typeface="Arial"/>
              </a:rPr>
              <a:t>VYKAZ  </a:t>
            </a:r>
            <a:r>
              <a:rPr sz="1270" spc="10" dirty="0">
                <a:solidFill>
                  <a:srgbClr val="606765"/>
                </a:solidFill>
                <a:latin typeface="Arial"/>
                <a:cs typeface="Arial"/>
              </a:rPr>
              <a:t>dobrovol'níckej   </a:t>
            </a:r>
            <a:r>
              <a:rPr sz="1370" spc="10" dirty="0">
                <a:solidFill>
                  <a:srgbClr val="606765"/>
                </a:solidFill>
                <a:latin typeface="Arial"/>
                <a:cs typeface="Arial"/>
              </a:rPr>
              <a:t>èinnosti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5400000">
            <a:off x="6539765" y="2882462"/>
            <a:ext cx="3714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ADBBBB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5400000">
            <a:off x="5252965" y="4509006"/>
            <a:ext cx="261074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1.1</a:t>
            </a:r>
            <a:r>
              <a:rPr sz="900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201a</a:t>
            </a:r>
            <a:r>
              <a:rPr sz="900" spc="10" dirty="0">
                <a:solidFill>
                  <a:srgbClr val="ADBBBB"/>
                </a:solidFill>
                <a:latin typeface="Arial"/>
                <a:cs typeface="Arial"/>
              </a:rPr>
              <a:t>¡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casové    obdobie   platnosti   zmluvy: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5400000">
            <a:off x="5859860" y="6578881"/>
            <a:ext cx="139695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ADBBBB"/>
                </a:solidFill>
                <a:latin typeface="Arial"/>
                <a:cs typeface="Arial"/>
              </a:rPr>
              <a:t>1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1.1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2018   do   20.12.2018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5400000">
            <a:off x="6393480" y="2836320"/>
            <a:ext cx="36794" cy="2221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5400000">
            <a:off x="6169731" y="3844440"/>
            <a:ext cx="271348" cy="980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4CFD0"/>
                </a:solidFill>
                <a:latin typeface="Arial"/>
                <a:cs typeface="Arial"/>
              </a:rPr>
              <a:t>1</a:t>
            </a:r>
            <a:r>
              <a:rPr sz="749" spc="10" dirty="0">
                <a:solidFill>
                  <a:srgbClr val="606765"/>
                </a:solidFill>
                <a:latin typeface="Arial"/>
                <a:cs typeface="Arial"/>
              </a:rPr>
              <a:t>(od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5400000">
            <a:off x="6221061" y="4117418"/>
            <a:ext cx="32446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-do)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5400000">
            <a:off x="6173649" y="2899937"/>
            <a:ext cx="66713" cy="114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9" spc="10" dirty="0">
                <a:solidFill>
                  <a:srgbClr val="C4CFD0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5400000">
            <a:off x="6174924" y="3725338"/>
            <a:ext cx="96002" cy="1608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spc="10" dirty="0">
                <a:solidFill>
                  <a:srgbClr val="ADBBBB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5400000">
            <a:off x="5424200" y="3529525"/>
            <a:ext cx="134156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'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T  </a:t>
            </a:r>
            <a:r>
              <a:rPr sz="859" spc="10" dirty="0">
                <a:solidFill>
                  <a:srgbClr val="606765"/>
                </a:solidFill>
                <a:latin typeface="Arial"/>
                <a:cs typeface="Arial"/>
              </a:rPr>
              <a:t>J  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Lokomot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va   èadca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5400000">
            <a:off x="4836919" y="3838789"/>
            <a:ext cx="188802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Ing.   Peter   Grambli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ka,   28.6.1964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5400000">
            <a:off x="5500948" y="2878410"/>
            <a:ext cx="44364" cy="1455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5400000">
            <a:off x="5412828" y="2897996"/>
            <a:ext cx="37570" cy="995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5400000">
            <a:off x="4982589" y="3157694"/>
            <a:ext cx="63908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ADBBBB"/>
                </a:solidFill>
                <a:latin typeface="Arial"/>
                <a:cs typeface="Arial"/>
              </a:rPr>
              <a:t>: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5400000">
            <a:off x="5113664" y="3716379"/>
            <a:ext cx="3714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93A3A3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5400000">
            <a:off x="3638772" y="3955810"/>
            <a:ext cx="260594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-    f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január         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_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_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z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-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sa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-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h</a:t>
            </a: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-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vykanávania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5400000">
            <a:off x="4499620" y="5343030"/>
            <a:ext cx="889018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06765"/>
                </a:solidFill>
                <a:latin typeface="Arial"/>
                <a:cs typeface="Arial"/>
              </a:rPr>
              <a:t>dobrovolnlcke]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5400000">
            <a:off x="4853478" y="5937295"/>
            <a:ext cx="228942" cy="214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0" spc="10" dirty="0">
                <a:solidFill>
                  <a:srgbClr val="C4CFD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5400000">
            <a:off x="3883978" y="7324244"/>
            <a:ext cx="2140388" cy="1550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solidFill>
                  <a:srgbClr val="ADBBBB"/>
                </a:solidFill>
                <a:latin typeface="Arial"/>
                <a:cs typeface="Arial"/>
              </a:rPr>
              <a:t>I 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Dabrovol'nícku   cìnnosfza   prijímatel'a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5400000">
            <a:off x="4249054" y="9116028"/>
            <a:ext cx="1435086" cy="1799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29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779" spc="10" dirty="0">
                <a:solidFill>
                  <a:srgbClr val="606765"/>
                </a:solidFill>
                <a:latin typeface="Arial"/>
                <a:cs typeface="Arial"/>
              </a:rPr>
              <a:t>Ing.   Elena   Grambliëková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5400000">
            <a:off x="4769167" y="2826664"/>
            <a:ext cx="109408" cy="314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spc="10" dirty="0">
                <a:solidFill>
                  <a:srgbClr val="C4CFD0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 rot="5400000">
            <a:off x="3826780" y="4637728"/>
            <a:ext cx="187984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!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~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¡~~osti   (poc~</a:t>
            </a: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_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thodín):   13x2   mes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 rot="5400000">
            <a:off x="4730892" y="5725750"/>
            <a:ext cx="7162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spc="10" dirty="0">
                <a:solidFill>
                  <a:srgbClr val="C4CFD0"/>
                </a:solidFill>
                <a:latin typeface="Arial"/>
                <a:cs typeface="Arial"/>
              </a:rPr>
              <a:t>_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 rot="5400000">
            <a:off x="3658410" y="7122533"/>
            <a:ext cx="221658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26   </a:t>
            </a:r>
            <a:r>
              <a:rPr sz="839" spc="10" dirty="0">
                <a:solidFill>
                  <a:srgbClr val="C4CFD0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riadil   (meno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, 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priezviska   a  podpis):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 rot="5400000">
            <a:off x="4667040" y="8384011"/>
            <a:ext cx="19932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9" spc="10" dirty="0">
                <a:solidFill>
                  <a:srgbClr val="C4CFD0"/>
                </a:solidFill>
                <a:latin typeface="Arial"/>
                <a:cs typeface="Arial"/>
              </a:rPr>
              <a:t>_  _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text 1"/>
          <p:cNvSpPr txBox="1"/>
          <p:nvPr/>
        </p:nvSpPr>
        <p:spPr>
          <a:xfrm rot="5400000">
            <a:off x="4630659" y="8950736"/>
            <a:ext cx="457885" cy="4290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90" i="1" spc="10" dirty="0">
                <a:solidFill>
                  <a:srgbClr val="493AA3"/>
                </a:solidFill>
                <a:latin typeface="Arial"/>
                <a:cs typeface="Arial"/>
              </a:rPr>
              <a:t>r</a:t>
            </a:r>
            <a:endParaRPr sz="2900">
              <a:latin typeface="Arial"/>
              <a:cs typeface="Arial"/>
            </a:endParaRPr>
          </a:p>
        </p:txBody>
      </p:sp>
      <p:sp>
        <p:nvSpPr>
          <p:cNvPr id="50" name="text 1"/>
          <p:cNvSpPr txBox="1"/>
          <p:nvPr/>
        </p:nvSpPr>
        <p:spPr>
          <a:xfrm rot="5400000">
            <a:off x="4532608" y="6624084"/>
            <a:ext cx="5632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text 1"/>
          <p:cNvSpPr txBox="1"/>
          <p:nvPr/>
        </p:nvSpPr>
        <p:spPr>
          <a:xfrm rot="5400000">
            <a:off x="3867225" y="6860745"/>
            <a:ext cx="1251779" cy="2655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83197">
              <a:lnSpc>
                <a:spcPct val="100000"/>
              </a:lnSpc>
            </a:pPr>
            <a:r>
              <a:rPr sz="900" spc="10" dirty="0">
                <a:solidFill>
                  <a:srgbClr val="757F7F"/>
                </a:solidFill>
                <a:latin typeface="Arial"/>
                <a:cs typeface="Arial"/>
              </a:rPr>
              <a:t>.    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Podpis   </a:t>
            </a:r>
            <a:r>
              <a:rPr sz="859" spc="10" dirty="0">
                <a:solidFill>
                  <a:srgbClr val="606765"/>
                </a:solidFill>
                <a:latin typeface="Arial"/>
                <a:cs typeface="Arial"/>
              </a:rPr>
              <a:t>dobrovorn</a:t>
            </a:r>
            <a:r>
              <a:rPr sz="859" spc="10" dirty="0">
                <a:solidFill>
                  <a:srgbClr val="757F7F"/>
                </a:solidFill>
                <a:latin typeface="Arial"/>
                <a:cs typeface="Arial"/>
              </a:rPr>
              <a:t>í</a:t>
            </a:r>
            <a:r>
              <a:rPr sz="859" spc="10" dirty="0">
                <a:solidFill>
                  <a:srgbClr val="606765"/>
                </a:solidFill>
                <a:latin typeface="Arial"/>
                <a:cs typeface="Arial"/>
              </a:rPr>
              <a:t>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text 1"/>
          <p:cNvSpPr txBox="1"/>
          <p:nvPr/>
        </p:nvSpPr>
        <p:spPr>
          <a:xfrm rot="5400000">
            <a:off x="4527146" y="8615242"/>
            <a:ext cx="102953" cy="1891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i="1" spc="10" dirty="0">
                <a:solidFill>
                  <a:srgbClr val="6870B5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text 1"/>
          <p:cNvSpPr txBox="1"/>
          <p:nvPr/>
        </p:nvSpPr>
        <p:spPr>
          <a:xfrm rot="5400000">
            <a:off x="4289645" y="9053344"/>
            <a:ext cx="588094" cy="178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i="1" spc="10" dirty="0">
                <a:solidFill>
                  <a:srgbClr val="ABBDDB"/>
                </a:solidFill>
                <a:latin typeface="Arial"/>
                <a:cs typeface="Arial"/>
              </a:rPr>
              <a:t>_ </a:t>
            </a:r>
            <a:r>
              <a:rPr sz="929" i="1" spc="10" dirty="0">
                <a:solidFill>
                  <a:srgbClr val="493AA3"/>
                </a:solidFill>
                <a:latin typeface="Arial"/>
                <a:cs typeface="Arial"/>
              </a:rPr>
              <a:t>'</a:t>
            </a:r>
            <a:r>
              <a:rPr sz="929" i="1" spc="10" dirty="0">
                <a:solidFill>
                  <a:srgbClr val="8D9FD0"/>
                </a:solidFill>
                <a:latin typeface="Arial"/>
                <a:cs typeface="Arial"/>
              </a:rPr>
              <a:t>.  </a:t>
            </a:r>
            <a:r>
              <a:rPr sz="779" i="1" spc="10" dirty="0">
                <a:solidFill>
                  <a:srgbClr val="7D8DC3"/>
                </a:solidFill>
                <a:latin typeface="Arial"/>
                <a:cs typeface="Arial"/>
              </a:rPr>
              <a:t>n  /\  </a:t>
            </a:r>
            <a:r>
              <a:rPr sz="529" spc="10" dirty="0">
                <a:solidFill>
                  <a:srgbClr val="7D8DC3"/>
                </a:solidFill>
                <a:latin typeface="Arial"/>
                <a:cs typeface="Arial"/>
              </a:rPr>
              <a:t>JI.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text 1"/>
          <p:cNvSpPr txBox="1"/>
          <p:nvPr/>
        </p:nvSpPr>
        <p:spPr>
          <a:xfrm rot="5400000">
            <a:off x="4059960" y="3230839"/>
            <a:ext cx="73390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:</a:t>
            </a:r>
            <a:r>
              <a:rPr sz="900" spc="10" dirty="0">
                <a:solidFill>
                  <a:srgbClr val="93A3A3"/>
                </a:solidFill>
                <a:latin typeface="Arial"/>
                <a:cs typeface="Arial"/>
              </a:rPr>
              <a:t>tréningovej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text 1"/>
          <p:cNvSpPr txBox="1"/>
          <p:nvPr/>
        </p:nvSpPr>
        <p:spPr>
          <a:xfrm rot="5400000">
            <a:off x="3698122" y="4354526"/>
            <a:ext cx="1463787" cy="13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ADBBBB"/>
                </a:solidFill>
                <a:latin typeface="Arial"/>
                <a:cs typeface="Arial"/>
              </a:rPr>
              <a:t>é</a:t>
            </a:r>
            <a:r>
              <a:rPr sz="920" spc="10" dirty="0">
                <a:solidFill>
                  <a:srgbClr val="93A3A3"/>
                </a:solidFill>
                <a:latin typeface="Arial"/>
                <a:cs typeface="Arial"/>
              </a:rPr>
              <a:t>innosti   </a:t>
            </a:r>
            <a:r>
              <a:rPr sz="870" spc="10" dirty="0">
                <a:solidFill>
                  <a:srgbClr val="93A3A3"/>
                </a:solidFill>
                <a:latin typeface="Arial"/>
                <a:cs typeface="Arial"/>
              </a:rPr>
              <a:t>starstch   ziacok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text 1"/>
          <p:cNvSpPr txBox="1"/>
          <p:nvPr/>
        </p:nvSpPr>
        <p:spPr>
          <a:xfrm rot="5400000">
            <a:off x="4278694" y="8580242"/>
            <a:ext cx="266792" cy="832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" spc="10" dirty="0">
                <a:solidFill>
                  <a:srgbClr val="C4CFD0"/>
                </a:solidFill>
                <a:latin typeface="Arial"/>
                <a:cs typeface="Arial"/>
              </a:rPr>
              <a:t>1     </a:t>
            </a:r>
            <a:r>
              <a:rPr sz="600" spc="10" dirty="0">
                <a:solidFill>
                  <a:srgbClr val="7D8DC3"/>
                </a:solidFill>
                <a:latin typeface="Arial"/>
                <a:cs typeface="Arial"/>
              </a:rPr>
              <a:t>~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text 1"/>
          <p:cNvSpPr txBox="1"/>
          <p:nvPr/>
        </p:nvSpPr>
        <p:spPr>
          <a:xfrm rot="5400000">
            <a:off x="4238141" y="9382801"/>
            <a:ext cx="376091" cy="13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7D8DC3"/>
                </a:solidFill>
                <a:latin typeface="Arial"/>
                <a:cs typeface="Arial"/>
              </a:rPr>
              <a:t>e  </a:t>
            </a:r>
            <a:r>
              <a:rPr sz="889" spc="10" dirty="0">
                <a:solidFill>
                  <a:srgbClr val="7D8DC3"/>
                </a:solidFill>
                <a:latin typeface="Arial"/>
                <a:cs typeface="Arial"/>
              </a:rPr>
              <a:t>2--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text 1"/>
          <p:cNvSpPr txBox="1"/>
          <p:nvPr/>
        </p:nvSpPr>
        <p:spPr>
          <a:xfrm rot="5400000">
            <a:off x="3974957" y="3140797"/>
            <a:ext cx="598916" cy="175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" spc="10" dirty="0">
                <a:solidFill>
                  <a:srgbClr val="C4CFD0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570" spc="10" dirty="0">
                <a:solidFill>
                  <a:srgbClr val="C4CFD0"/>
                </a:solidFill>
                <a:latin typeface="Arial"/>
                <a:cs typeface="Arial"/>
              </a:rPr>
              <a:t>1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sportové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 rot="5400000">
            <a:off x="4717252" y="4220901"/>
            <a:ext cx="97412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Názov   podujatia: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 rot="5400000">
            <a:off x="3382018" y="7826257"/>
            <a:ext cx="3846445" cy="136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06765"/>
                </a:solidFill>
                <a:latin typeface="Arial"/>
                <a:cs typeface="Arial"/>
              </a:rPr>
              <a:t>sportcvá   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príprava   pre  </a:t>
            </a:r>
            <a:r>
              <a:rPr sz="920" spc="10" dirty="0">
                <a:solidFill>
                  <a:srgbClr val="606765"/>
                </a:solidFill>
                <a:latin typeface="Arial"/>
                <a:cs typeface="Arial"/>
              </a:rPr>
              <a:t>s</a:t>
            </a:r>
            <a:r>
              <a:rPr sz="920" spc="10" dirty="0">
                <a:solidFill>
                  <a:srgbClr val="757F7F"/>
                </a:solidFill>
                <a:latin typeface="Arial"/>
                <a:cs typeface="Arial"/>
              </a:rPr>
              <a:t>ú</a:t>
            </a:r>
            <a:r>
              <a:rPr sz="920" spc="10" dirty="0">
                <a:solidFill>
                  <a:srgbClr val="606765"/>
                </a:solidFill>
                <a:latin typeface="Arial"/>
                <a:cs typeface="Arial"/>
              </a:rPr>
              <a:t>t'aãe   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Slovenskej   volejbalovej   federácie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text 1"/>
          <p:cNvSpPr txBox="1"/>
          <p:nvPr/>
        </p:nvSpPr>
        <p:spPr>
          <a:xfrm rot="5400000">
            <a:off x="4093686" y="3716978"/>
            <a:ext cx="3834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 rot="5400000">
            <a:off x="3595418" y="4168910"/>
            <a:ext cx="960848" cy="1488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9" spc="10" dirty="0">
                <a:solidFill>
                  <a:srgbClr val="C4CFD0"/>
                </a:solidFill>
                <a:latin typeface="Arial"/>
                <a:cs typeface="Arial"/>
              </a:rPr>
              <a:t>I </a:t>
            </a:r>
            <a:r>
              <a:rPr sz="779" spc="10" dirty="0">
                <a:solidFill>
                  <a:srgbClr val="606765"/>
                </a:solidFill>
                <a:latin typeface="Arial"/>
                <a:cs typeface="Arial"/>
              </a:rPr>
              <a:t>Názov   podujatia</a:t>
            </a:r>
            <a:r>
              <a:rPr sz="77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text 1"/>
          <p:cNvSpPr txBox="1"/>
          <p:nvPr/>
        </p:nvSpPr>
        <p:spPr>
          <a:xfrm rot="5400000">
            <a:off x="3792551" y="2901036"/>
            <a:ext cx="7429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spc="10" dirty="0">
                <a:solidFill>
                  <a:srgbClr val="C4CFD0"/>
                </a:solidFill>
                <a:latin typeface="Arial"/>
                <a:cs typeface="Arial"/>
              </a:rPr>
              <a:t>[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text 1"/>
          <p:cNvSpPr txBox="1"/>
          <p:nvPr/>
        </p:nvSpPr>
        <p:spPr>
          <a:xfrm rot="5400000">
            <a:off x="2549440" y="4483890"/>
            <a:ext cx="256051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5.1.2018</a:t>
            </a:r>
            <a:r>
              <a:rPr sz="839" spc="10" dirty="0">
                <a:solidFill>
                  <a:srgbClr val="C4CFD0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Ròzsah   vykonávania   dobroval'níckej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text 1"/>
          <p:cNvSpPr txBox="1"/>
          <p:nvPr/>
        </p:nvSpPr>
        <p:spPr>
          <a:xfrm rot="5400000">
            <a:off x="3612451" y="2892900"/>
            <a:ext cx="124822" cy="145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spc="10" dirty="0">
                <a:solidFill>
                  <a:srgbClr val="C4CFD0"/>
                </a:solidFill>
                <a:latin typeface="Arial"/>
                <a:cs typeface="Arial"/>
              </a:rPr>
              <a:t>J_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text 1"/>
          <p:cNvSpPr txBox="1"/>
          <p:nvPr/>
        </p:nvSpPr>
        <p:spPr>
          <a:xfrm rot="5400000">
            <a:off x="2910295" y="4452462"/>
            <a:ext cx="151960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cinnosti   (po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et   ~odln):   12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text 1"/>
          <p:cNvSpPr txBox="1"/>
          <p:nvPr/>
        </p:nvSpPr>
        <p:spPr>
          <a:xfrm rot="5400000">
            <a:off x="1678413" y="4536371"/>
            <a:ext cx="3433559" cy="2703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93A3A3"/>
                </a:solidFill>
                <a:latin typeface="Arial"/>
                <a:cs typeface="Arial"/>
              </a:rPr>
              <a:t>zabezpeëenle   </a:t>
            </a:r>
            <a:r>
              <a:rPr sz="900" spc="10" dirty="0">
                <a:solidFill>
                  <a:srgbClr val="93A3A3"/>
                </a:solidFill>
                <a:latin typeface="Arial"/>
                <a:cs typeface="Arial"/>
              </a:rPr>
              <a:t>sprievodu,   organizácie,   kouõinq   a  vedenie</a:t>
            </a:r>
            <a:endParaRPr sz="900">
              <a:latin typeface="Arial"/>
              <a:cs typeface="Arial"/>
            </a:endParaRPr>
          </a:p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93A3A3"/>
                </a:solidFill>
                <a:latin typeface="Arial"/>
                <a:cs typeface="Arial"/>
              </a:rPr>
              <a:t>druzstva   v  zápasoch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text 1"/>
          <p:cNvSpPr txBox="1"/>
          <p:nvPr/>
        </p:nvSpPr>
        <p:spPr>
          <a:xfrm rot="5400000">
            <a:off x="3430855" y="6618936"/>
            <a:ext cx="5632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606765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text 1"/>
          <p:cNvSpPr txBox="1"/>
          <p:nvPr/>
        </p:nvSpPr>
        <p:spPr>
          <a:xfrm rot="5400000">
            <a:off x="2803157" y="6824510"/>
            <a:ext cx="1177858" cy="264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78050">
              <a:lnSpc>
                <a:spcPct val="100000"/>
              </a:lnSpc>
            </a:pPr>
            <a:r>
              <a:rPr sz="900" spc="10" dirty="0">
                <a:solidFill>
                  <a:srgbClr val="757F7F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Podpis   dobrovornlka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text 1"/>
          <p:cNvSpPr txBox="1"/>
          <p:nvPr/>
        </p:nvSpPr>
        <p:spPr>
          <a:xfrm rot="5400000">
            <a:off x="2690102" y="7406123"/>
            <a:ext cx="299996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turnaj   starslch   ziaëok   v  Novom  Meste   nad   Váhom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text 1"/>
          <p:cNvSpPr txBox="1"/>
          <p:nvPr/>
        </p:nvSpPr>
        <p:spPr>
          <a:xfrm rot="5400000">
            <a:off x="2777522" y="7349539"/>
            <a:ext cx="2104353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Dobrovol'nícku   </a:t>
            </a:r>
            <a:r>
              <a:rPr sz="989" spc="10" dirty="0">
                <a:solidFill>
                  <a:srgbClr val="606765"/>
                </a:solidFill>
                <a:latin typeface="Arial"/>
                <a:cs typeface="Arial"/>
              </a:rPr>
              <a:t>ëinnost'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za   prijímatel'a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text 1"/>
          <p:cNvSpPr txBox="1"/>
          <p:nvPr/>
        </p:nvSpPr>
        <p:spPr>
          <a:xfrm rot="5400000">
            <a:off x="3671086" y="5856887"/>
            <a:ext cx="55192" cy="2221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text 1"/>
          <p:cNvSpPr txBox="1"/>
          <p:nvPr/>
        </p:nvSpPr>
        <p:spPr>
          <a:xfrm rot="5400000">
            <a:off x="3612953" y="6122871"/>
            <a:ext cx="21725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text 1"/>
          <p:cNvSpPr txBox="1"/>
          <p:nvPr/>
        </p:nvSpPr>
        <p:spPr>
          <a:xfrm rot="5400000">
            <a:off x="2690498" y="7240930"/>
            <a:ext cx="195920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C4CFD0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riadil   (meno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, 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priezvisko   a  podpis):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text 1"/>
          <p:cNvSpPr txBox="1"/>
          <p:nvPr/>
        </p:nvSpPr>
        <p:spPr>
          <a:xfrm rot="5400000">
            <a:off x="3132747" y="9156320"/>
            <a:ext cx="1393905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Ing.   Elena   Grambliëková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text 1"/>
          <p:cNvSpPr txBox="1"/>
          <p:nvPr/>
        </p:nvSpPr>
        <p:spPr>
          <a:xfrm rot="5400000">
            <a:off x="2697476" y="3126035"/>
            <a:ext cx="653001" cy="2486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: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,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podujatie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text 1"/>
          <p:cNvSpPr txBox="1"/>
          <p:nvPr/>
        </p:nvSpPr>
        <p:spPr>
          <a:xfrm rot="5400000">
            <a:off x="3069292" y="3665680"/>
            <a:ext cx="94478" cy="2374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99" spc="10" dirty="0">
                <a:solidFill>
                  <a:srgbClr val="ADBBBB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text 1"/>
          <p:cNvSpPr txBox="1"/>
          <p:nvPr/>
        </p:nvSpPr>
        <p:spPr>
          <a:xfrm rot="5400000">
            <a:off x="3089217" y="4366425"/>
            <a:ext cx="54629" cy="2374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79" name="text 1"/>
          <p:cNvSpPr txBox="1"/>
          <p:nvPr/>
        </p:nvSpPr>
        <p:spPr>
          <a:xfrm rot="5400000">
            <a:off x="3040314" y="4544018"/>
            <a:ext cx="152434" cy="2374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9" spc="10" dirty="0">
                <a:solidFill>
                  <a:srgbClr val="757F7F"/>
                </a:solidFill>
                <a:latin typeface="Arial"/>
                <a:cs typeface="Arial"/>
              </a:rPr>
              <a:t>. 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text 1"/>
          <p:cNvSpPr txBox="1"/>
          <p:nvPr/>
        </p:nvSpPr>
        <p:spPr>
          <a:xfrm rot="5400000">
            <a:off x="2155990" y="6802449"/>
            <a:ext cx="1854387" cy="130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ADBBBB"/>
                </a:solidFill>
                <a:latin typeface="Arial"/>
                <a:cs typeface="Arial"/>
              </a:rPr>
              <a:t>!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turnaj   staräich   ziaêok  v  Ziline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text 1"/>
          <p:cNvSpPr txBox="1"/>
          <p:nvPr/>
        </p:nvSpPr>
        <p:spPr>
          <a:xfrm rot="5400000">
            <a:off x="2481774" y="4175656"/>
            <a:ext cx="96599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, 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Názov   poduiatia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text 1"/>
          <p:cNvSpPr txBox="1"/>
          <p:nvPr/>
        </p:nvSpPr>
        <p:spPr>
          <a:xfrm rot="5400000">
            <a:off x="2493224" y="3192730"/>
            <a:ext cx="604406" cy="666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" spc="10" dirty="0">
                <a:solidFill>
                  <a:srgbClr val="C4CFD0"/>
                </a:solidFill>
                <a:latin typeface="Arial"/>
                <a:cs typeface="Arial"/>
              </a:rPr>
              <a:t>;.    </a:t>
            </a:r>
            <a:r>
              <a:rPr sz="1050" spc="10" dirty="0">
                <a:solidFill>
                  <a:srgbClr val="C4CFD0"/>
                </a:solidFill>
                <a:latin typeface="Arial"/>
                <a:cs typeface="Arial"/>
              </a:rPr>
              <a:t>-    -   </a:t>
            </a:r>
            <a:r>
              <a:rPr sz="850" spc="10" dirty="0">
                <a:solidFill>
                  <a:srgbClr val="C4CFD0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text 1"/>
          <p:cNvSpPr txBox="1"/>
          <p:nvPr/>
        </p:nvSpPr>
        <p:spPr>
          <a:xfrm rot="5400000">
            <a:off x="2776841" y="4502629"/>
            <a:ext cx="82211" cy="1059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C4CFD0"/>
                </a:solidFill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text 1"/>
          <p:cNvSpPr txBox="1"/>
          <p:nvPr/>
        </p:nvSpPr>
        <p:spPr>
          <a:xfrm rot="5400000">
            <a:off x="2743112" y="4932726"/>
            <a:ext cx="149668" cy="1059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0" spc="10" dirty="0">
                <a:solidFill>
                  <a:srgbClr val="C4CFD0"/>
                </a:solidFill>
                <a:latin typeface="Arial"/>
                <a:cs typeface="Arial"/>
              </a:rPr>
              <a:t>--</a:t>
            </a:r>
            <a:endParaRPr sz="700">
              <a:latin typeface="Arial"/>
              <a:cs typeface="Arial"/>
            </a:endParaRPr>
          </a:p>
        </p:txBody>
      </p:sp>
      <p:sp>
        <p:nvSpPr>
          <p:cNvPr id="85" name="text 1"/>
          <p:cNvSpPr txBox="1"/>
          <p:nvPr/>
        </p:nvSpPr>
        <p:spPr>
          <a:xfrm rot="5400000">
            <a:off x="2693700" y="2892183"/>
            <a:ext cx="32260" cy="105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9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endParaRPr sz="300">
              <a:latin typeface="Arial"/>
              <a:cs typeface="Arial"/>
            </a:endParaRPr>
          </a:p>
        </p:txBody>
      </p:sp>
      <p:sp>
        <p:nvSpPr>
          <p:cNvPr id="86" name="text 1"/>
          <p:cNvSpPr txBox="1"/>
          <p:nvPr/>
        </p:nvSpPr>
        <p:spPr>
          <a:xfrm rot="5400000">
            <a:off x="1329280" y="4375779"/>
            <a:ext cx="2627435" cy="279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606765"/>
                </a:solidFill>
                <a:latin typeface="Arial"/>
                <a:cs typeface="Arial"/>
              </a:rPr>
              <a:t>13.1.201  s</a:t>
            </a:r>
            <a:r>
              <a:rPr sz="689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689" spc="10" dirty="0">
                <a:solidFill>
                  <a:srgbClr val="606765"/>
                </a:solidFill>
                <a:latin typeface="Arial"/>
                <a:cs typeface="Arial"/>
              </a:rPr>
              <a:t>Rozsah   vykonávania   dobrovol'níckej</a:t>
            </a:r>
            <a:endParaRPr sz="600">
              <a:latin typeface="Arial"/>
              <a:cs typeface="Arial"/>
            </a:endParaRPr>
          </a:p>
          <a:p>
            <a:pPr marL="561092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[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öinnosti   (po</a:t>
            </a:r>
            <a:r>
              <a:rPr sz="900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et   hodín):   12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text 1"/>
          <p:cNvSpPr txBox="1"/>
          <p:nvPr/>
        </p:nvSpPr>
        <p:spPr>
          <a:xfrm rot="5400000">
            <a:off x="2578533" y="2836320"/>
            <a:ext cx="36793" cy="2221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88" name="text 1"/>
          <p:cNvSpPr txBox="1"/>
          <p:nvPr/>
        </p:nvSpPr>
        <p:spPr>
          <a:xfrm rot="5400000">
            <a:off x="2318806" y="6618936"/>
            <a:ext cx="5632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93A3A3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text 1"/>
          <p:cNvSpPr txBox="1"/>
          <p:nvPr/>
        </p:nvSpPr>
        <p:spPr>
          <a:xfrm rot="5400000">
            <a:off x="1697971" y="6822795"/>
            <a:ext cx="1169281" cy="2589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78050">
              <a:lnSpc>
                <a:spcPct val="100000"/>
              </a:lnSpc>
            </a:pPr>
            <a:r>
              <a:rPr sz="900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Podpis   dobrovorn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ka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text 1"/>
          <p:cNvSpPr txBox="1"/>
          <p:nvPr/>
        </p:nvSpPr>
        <p:spPr>
          <a:xfrm rot="5400000">
            <a:off x="1595358" y="3517672"/>
            <a:ext cx="124579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93A3A3"/>
                </a:solidFill>
                <a:latin typeface="Arial"/>
                <a:cs typeface="Arial"/>
              </a:rPr>
              <a:t>druzstva   v  zápasoch</a:t>
            </a:r>
            <a:endParaRPr sz="800">
              <a:latin typeface="Arial"/>
              <a:cs typeface="Arial"/>
            </a:endParaRPr>
          </a:p>
        </p:txBody>
      </p:sp>
      <p:sp>
        <p:nvSpPr>
          <p:cNvPr id="91" name="text 1"/>
          <p:cNvSpPr txBox="1"/>
          <p:nvPr/>
        </p:nvSpPr>
        <p:spPr>
          <a:xfrm rot="5400000">
            <a:off x="2195764" y="8415253"/>
            <a:ext cx="111679" cy="237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9" spc="10" dirty="0">
                <a:solidFill>
                  <a:srgbClr val="ADBBBB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text 1"/>
          <p:cNvSpPr txBox="1"/>
          <p:nvPr/>
        </p:nvSpPr>
        <p:spPr>
          <a:xfrm rot="5400000">
            <a:off x="1578587" y="7251087"/>
            <a:ext cx="2133969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6033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Dobrovol'nfcku   </a:t>
            </a:r>
            <a:r>
              <a:rPr sz="839" spc="10" dirty="0">
                <a:solidFill>
                  <a:srgbClr val="757F7F"/>
                </a:solidFill>
                <a:latin typeface="Arial"/>
                <a:cs typeface="Arial"/>
              </a:rPr>
              <a:t>ö</a:t>
            </a: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innost   za   prijimatel'a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riadil   (meno,   priezvisko   a  podpis):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text 1"/>
          <p:cNvSpPr txBox="1"/>
          <p:nvPr/>
        </p:nvSpPr>
        <p:spPr>
          <a:xfrm rot="5400000">
            <a:off x="2459717" y="6122871"/>
            <a:ext cx="21725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06765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text 1"/>
          <p:cNvSpPr txBox="1"/>
          <p:nvPr/>
        </p:nvSpPr>
        <p:spPr>
          <a:xfrm rot="5400000">
            <a:off x="2018123" y="9153746"/>
            <a:ext cx="139905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Ing.   Elena   Grambliëková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95" name="text 1"/>
          <p:cNvSpPr txBox="1"/>
          <p:nvPr/>
        </p:nvSpPr>
        <p:spPr>
          <a:xfrm rot="5400000">
            <a:off x="1847761" y="9089950"/>
            <a:ext cx="1064790" cy="5515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0" spc="10" dirty="0">
                <a:solidFill>
                  <a:srgbClr val="6870B5"/>
                </a:solidFill>
                <a:latin typeface="Arial"/>
                <a:cs typeface="Arial"/>
              </a:rPr>
              <a:t>&amp;</a:t>
            </a:r>
            <a:r>
              <a:rPr sz="3900" spc="10" dirty="0">
                <a:solidFill>
                  <a:srgbClr val="7D8DC3"/>
                </a:solidFill>
                <a:latin typeface="Arial"/>
                <a:cs typeface="Arial"/>
              </a:rPr>
              <a:t>.L</a:t>
            </a:r>
            <a:endParaRPr sz="3900">
              <a:latin typeface="Arial"/>
              <a:cs typeface="Arial"/>
            </a:endParaRPr>
          </a:p>
        </p:txBody>
      </p:sp>
      <p:sp>
        <p:nvSpPr>
          <p:cNvPr id="96" name="text 1"/>
          <p:cNvSpPr txBox="1"/>
          <p:nvPr/>
        </p:nvSpPr>
        <p:spPr>
          <a:xfrm rot="5400000">
            <a:off x="1671910" y="3163113"/>
            <a:ext cx="59844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870" spc="10" dirty="0">
                <a:solidFill>
                  <a:srgbClr val="606765"/>
                </a:solidFill>
                <a:latin typeface="Arial"/>
                <a:cs typeface="Arial"/>
              </a:rPr>
              <a:t>sportové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text 1"/>
          <p:cNvSpPr txBox="1"/>
          <p:nvPr/>
        </p:nvSpPr>
        <p:spPr>
          <a:xfrm rot="5400000">
            <a:off x="1932203" y="3751220"/>
            <a:ext cx="29550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" spc="10" dirty="0">
                <a:solidFill>
                  <a:srgbClr val="C4CFD0"/>
                </a:solidFill>
                <a:latin typeface="Arial"/>
                <a:cs typeface="Arial"/>
              </a:rPr>
              <a:t>J</a:t>
            </a:r>
            <a:endParaRPr sz="100">
              <a:latin typeface="Arial"/>
              <a:cs typeface="Arial"/>
            </a:endParaRPr>
          </a:p>
        </p:txBody>
      </p:sp>
      <p:sp>
        <p:nvSpPr>
          <p:cNvPr id="98" name="text 1"/>
          <p:cNvSpPr txBox="1"/>
          <p:nvPr/>
        </p:nvSpPr>
        <p:spPr>
          <a:xfrm rot="5400000">
            <a:off x="1920553" y="3907004"/>
            <a:ext cx="52849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606765"/>
                </a:solidFill>
                <a:latin typeface="Arial"/>
                <a:cs typeface="Arial"/>
              </a:rPr>
              <a:t>,</a:t>
            </a:r>
            <a:endParaRPr sz="300">
              <a:latin typeface="Arial"/>
              <a:cs typeface="Arial"/>
            </a:endParaRPr>
          </a:p>
        </p:txBody>
      </p:sp>
      <p:sp>
        <p:nvSpPr>
          <p:cNvPr id="99" name="text 1"/>
          <p:cNvSpPr txBox="1"/>
          <p:nvPr/>
        </p:nvSpPr>
        <p:spPr>
          <a:xfrm rot="5400000">
            <a:off x="1920554" y="4457800"/>
            <a:ext cx="52849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606765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00" name="text 1"/>
          <p:cNvSpPr txBox="1"/>
          <p:nvPr/>
        </p:nvSpPr>
        <p:spPr>
          <a:xfrm rot="5400000">
            <a:off x="1920554" y="4591639"/>
            <a:ext cx="52849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757F7F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01" name="text 1"/>
          <p:cNvSpPr txBox="1"/>
          <p:nvPr/>
        </p:nvSpPr>
        <p:spPr>
          <a:xfrm rot="5400000">
            <a:off x="1926800" y="4683198"/>
            <a:ext cx="40357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606765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02" name="text 1"/>
          <p:cNvSpPr txBox="1"/>
          <p:nvPr/>
        </p:nvSpPr>
        <p:spPr>
          <a:xfrm rot="5400000">
            <a:off x="637306" y="7085522"/>
            <a:ext cx="2544096" cy="2537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ADBBBB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sút'aze   Slovenskej   volejbalovej   federácie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text 1"/>
          <p:cNvSpPr txBox="1"/>
          <p:nvPr/>
        </p:nvSpPr>
        <p:spPr>
          <a:xfrm rot="5400000">
            <a:off x="1627496" y="2806427"/>
            <a:ext cx="56249" cy="2911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0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text 1"/>
          <p:cNvSpPr txBox="1"/>
          <p:nvPr/>
        </p:nvSpPr>
        <p:spPr>
          <a:xfrm rot="5400000">
            <a:off x="216691" y="4366022"/>
            <a:ext cx="2628514" cy="279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606765"/>
                </a:solidFill>
                <a:latin typeface="Arial"/>
                <a:cs typeface="Arial"/>
              </a:rPr>
              <a:t>20   1201a</a:t>
            </a:r>
            <a:r>
              <a:rPr sz="689" spc="10" dirty="0">
                <a:solidFill>
                  <a:srgbClr val="C4CFD0"/>
                </a:solidFill>
                <a:latin typeface="Arial"/>
                <a:cs typeface="Arial"/>
              </a:rPr>
              <a:t>j</a:t>
            </a:r>
            <a:r>
              <a:rPr sz="689" spc="10" dirty="0">
                <a:latin typeface="Arial"/>
                <a:cs typeface="Arial"/>
              </a:rPr>
              <a:t>.</a:t>
            </a:r>
            <a:r>
              <a:rPr sz="689" spc="10" dirty="0">
                <a:solidFill>
                  <a:srgbClr val="606765"/>
                </a:solidFill>
                <a:latin typeface="Arial"/>
                <a:cs typeface="Arial"/>
              </a:rPr>
              <a:t>Rozsah   vykonávania   dobrovorníckej</a:t>
            </a:r>
            <a:endParaRPr sz="600">
              <a:latin typeface="Arial"/>
              <a:cs typeface="Arial"/>
            </a:endParaRPr>
          </a:p>
          <a:p>
            <a:pPr marL="56624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¡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cinnosti   (pocet   hadín):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text 1"/>
          <p:cNvSpPr txBox="1"/>
          <p:nvPr/>
        </p:nvSpPr>
        <p:spPr>
          <a:xfrm rot="5400000">
            <a:off x="1558725" y="5878365"/>
            <a:ext cx="166801" cy="2496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0" spc="10" dirty="0">
                <a:solidFill>
                  <a:srgbClr val="C4CFD0"/>
                </a:solidFill>
                <a:latin typeface="Arial"/>
                <a:cs typeface="Arial"/>
              </a:rPr>
              <a:t>Î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6" name="text 1"/>
          <p:cNvSpPr txBox="1"/>
          <p:nvPr/>
        </p:nvSpPr>
        <p:spPr>
          <a:xfrm rot="5400000">
            <a:off x="1453880" y="2845225"/>
            <a:ext cx="57237" cy="2145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" name="text 1"/>
          <p:cNvSpPr txBox="1"/>
          <p:nvPr/>
        </p:nvSpPr>
        <p:spPr>
          <a:xfrm rot="5400000">
            <a:off x="1347043" y="5974213"/>
            <a:ext cx="361391" cy="273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solidFill>
                  <a:srgbClr val="C4CFD0"/>
                </a:solidFill>
                <a:latin typeface="Arial"/>
                <a:cs typeface="Arial"/>
              </a:rPr>
              <a:t>L </a:t>
            </a:r>
            <a:r>
              <a:rPr sz="569" spc="10" dirty="0">
                <a:solidFill>
                  <a:srgbClr val="606765"/>
                </a:solidFill>
                <a:latin typeface="Arial"/>
                <a:cs typeface="Arial"/>
              </a:rPr>
              <a:t>12</a:t>
            </a:r>
            <a:endParaRPr sz="500">
              <a:latin typeface="Arial"/>
              <a:cs typeface="Arial"/>
            </a:endParaRPr>
          </a:p>
        </p:txBody>
      </p:sp>
      <p:sp>
        <p:nvSpPr>
          <p:cNvPr id="108" name="text 1"/>
          <p:cNvSpPr txBox="1"/>
          <p:nvPr/>
        </p:nvSpPr>
        <p:spPr>
          <a:xfrm rot="5400000">
            <a:off x="782291" y="3156915"/>
            <a:ext cx="59634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[</a:t>
            </a:r>
            <a:r>
              <a:rPr sz="900" spc="10" dirty="0">
                <a:solidFill>
                  <a:srgbClr val="93A3A3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text 1"/>
          <p:cNvSpPr txBox="1"/>
          <p:nvPr/>
        </p:nvSpPr>
        <p:spPr>
          <a:xfrm rot="5400000">
            <a:off x="-402666" y="7142155"/>
            <a:ext cx="254409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4CFD0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sút'aze   Slovenskej   volejbalovej   federâcie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text 1"/>
          <p:cNvSpPr txBox="1"/>
          <p:nvPr/>
        </p:nvSpPr>
        <p:spPr>
          <a:xfrm rot="5400000">
            <a:off x="641247" y="5809117"/>
            <a:ext cx="110477" cy="352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spc="10" dirty="0">
                <a:solidFill>
                  <a:srgbClr val="ADBBBB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text 1"/>
          <p:cNvSpPr txBox="1"/>
          <p:nvPr/>
        </p:nvSpPr>
        <p:spPr>
          <a:xfrm rot="5400000">
            <a:off x="463826" y="7238356"/>
            <a:ext cx="1974645" cy="1199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4CFD0"/>
                </a:solidFill>
                <a:latin typeface="Arial"/>
                <a:cs typeface="Arial"/>
              </a:rPr>
              <a:t>]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riadil   (meno,   priezvisko   a  podpis):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text 1"/>
          <p:cNvSpPr txBox="1"/>
          <p:nvPr/>
        </p:nvSpPr>
        <p:spPr>
          <a:xfrm rot="5400000">
            <a:off x="-156218" y="8069475"/>
            <a:ext cx="354422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Dobrovol'nícku   cinnost'   za   pr</a:t>
            </a:r>
            <a:r>
              <a:rPr sz="809" spc="10" dirty="0">
                <a:solidFill>
                  <a:srgbClr val="42423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jímatefa    Ing.   Elena   Gramblicková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113" name="text 1"/>
          <p:cNvSpPr txBox="1"/>
          <p:nvPr/>
        </p:nvSpPr>
        <p:spPr>
          <a:xfrm rot="5400000">
            <a:off x="543820" y="6890639"/>
            <a:ext cx="119685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06765"/>
                </a:solidFill>
                <a:latin typeface="Arial"/>
                <a:cs typeface="Arial"/>
              </a:rPr>
              <a:t>Podpis   dobrovol'níka</a:t>
            </a:r>
            <a:r>
              <a:rPr sz="809" spc="10" dirty="0">
                <a:solidFill>
                  <a:srgbClr val="757F7F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14" name="text 1"/>
          <p:cNvSpPr txBox="1"/>
          <p:nvPr/>
        </p:nvSpPr>
        <p:spPr>
          <a:xfrm rot="5400000">
            <a:off x="1143050" y="8999536"/>
            <a:ext cx="542760" cy="529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50" i="1" spc="10" dirty="0">
                <a:solidFill>
                  <a:srgbClr val="6870B5"/>
                </a:solidFill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5" name="text 1"/>
          <p:cNvSpPr txBox="1"/>
          <p:nvPr/>
        </p:nvSpPr>
        <p:spPr>
          <a:xfrm rot="5400000">
            <a:off x="628256" y="9094806"/>
            <a:ext cx="1039388" cy="1664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D8DC3"/>
                </a:solidFill>
                <a:latin typeface="Arial"/>
                <a:cs typeface="Arial"/>
              </a:rPr>
              <a:t>~;</a:t>
            </a:r>
            <a:r>
              <a:rPr sz="1200" spc="10" dirty="0">
                <a:solidFill>
                  <a:srgbClr val="8D9FD0"/>
                </a:solidFill>
                <a:latin typeface="Arial"/>
                <a:cs typeface="Arial"/>
              </a:rPr>
              <a:t>v</a:t>
            </a:r>
            <a:r>
              <a:rPr sz="1200" spc="10" dirty="0">
                <a:solidFill>
                  <a:srgbClr val="7D8DC3"/>
                </a:solidFill>
                <a:latin typeface="Arial"/>
                <a:cs typeface="Arial"/>
              </a:rPr>
              <a:t>'-L-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text 1"/>
          <p:cNvSpPr txBox="1"/>
          <p:nvPr/>
        </p:nvSpPr>
        <p:spPr>
          <a:xfrm rot="5400000">
            <a:off x="575209" y="3183799"/>
            <a:ext cx="58834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text 1"/>
          <p:cNvSpPr txBox="1"/>
          <p:nvPr/>
        </p:nvSpPr>
        <p:spPr>
          <a:xfrm rot="5400000">
            <a:off x="396150" y="3203258"/>
            <a:ext cx="61696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06765"/>
                </a:solidFill>
                <a:latin typeface="Arial"/>
                <a:cs typeface="Arial"/>
              </a:rPr>
              <a:t>podujatie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text 1"/>
          <p:cNvSpPr txBox="1"/>
          <p:nvPr/>
        </p:nvSpPr>
        <p:spPr>
          <a:xfrm rot="5400000">
            <a:off x="892261" y="3751192"/>
            <a:ext cx="40460" cy="536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C4CFD0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119" name="text 1"/>
          <p:cNvSpPr txBox="1"/>
          <p:nvPr/>
        </p:nvSpPr>
        <p:spPr>
          <a:xfrm rot="5400000">
            <a:off x="257165" y="4207056"/>
            <a:ext cx="1010158" cy="1115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9" spc="10" dirty="0">
                <a:solidFill>
                  <a:srgbClr val="C4CFD0"/>
                </a:solidFill>
                <a:latin typeface="Arial"/>
                <a:cs typeface="Arial"/>
              </a:rPr>
              <a:t>j  </a:t>
            </a:r>
            <a:r>
              <a:rPr sz="779" spc="10" dirty="0">
                <a:solidFill>
                  <a:srgbClr val="606765"/>
                </a:solidFill>
                <a:latin typeface="Arial"/>
                <a:cs typeface="Arial"/>
              </a:rPr>
              <a:t>Názov   podujatia:</a:t>
            </a:r>
            <a:endParaRPr sz="700">
              <a:latin typeface="Arial"/>
              <a:cs typeface="Arial"/>
            </a:endParaRPr>
          </a:p>
        </p:txBody>
      </p:sp>
      <p:sp>
        <p:nvSpPr>
          <p:cNvPr id="120" name="text 1"/>
          <p:cNvSpPr txBox="1"/>
          <p:nvPr/>
        </p:nvSpPr>
        <p:spPr>
          <a:xfrm rot="5400000">
            <a:off x="594679" y="3740674"/>
            <a:ext cx="52703" cy="76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4CFD0"/>
                </a:solidFill>
                <a:latin typeface="Arial"/>
                <a:cs typeface="Arial"/>
              </a:rPr>
              <a:t>j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" name="text 1"/>
          <p:cNvSpPr txBox="1"/>
          <p:nvPr/>
        </p:nvSpPr>
        <p:spPr>
          <a:xfrm rot="5400000">
            <a:off x="6118358" y="9999288"/>
            <a:ext cx="151198" cy="84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" spc="10" dirty="0">
                <a:solidFill>
                  <a:srgbClr val="ADBBBB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4982" y="1564982"/>
            <a:ext cx="10543033" cy="741306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 rot="5400000">
            <a:off x="6869370" y="2900046"/>
            <a:ext cx="36161" cy="1455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 rot="5400000">
            <a:off x="5479644" y="4405896"/>
            <a:ext cx="2656782" cy="279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27</a:t>
            </a:r>
            <a:r>
              <a:rPr sz="689" spc="10" dirty="0">
                <a:solidFill>
                  <a:srgbClr val="878883"/>
                </a:solidFill>
                <a:latin typeface="Arial"/>
                <a:cs typeface="Arial"/>
              </a:rPr>
              <a:t>.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1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.2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01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8</a:t>
            </a:r>
            <a:r>
              <a:rPr sz="689" spc="10" dirty="0">
                <a:solidFill>
                  <a:srgbClr val="CAD0CE"/>
                </a:solidFill>
                <a:latin typeface="Arial"/>
                <a:cs typeface="Arial"/>
              </a:rPr>
              <a:t>Ì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Rozsa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h    vyk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á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ni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a   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ob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l'ní</a:t>
            </a:r>
            <a:r>
              <a:rPr sz="689" spc="10" dirty="0">
                <a:solidFill>
                  <a:srgbClr val="595E5B"/>
                </a:solidFill>
                <a:latin typeface="Arial"/>
                <a:cs typeface="Arial"/>
              </a:rPr>
              <a:t>cke</a:t>
            </a:r>
            <a:r>
              <a:rPr sz="68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endParaRPr sz="600">
              <a:latin typeface="Arial"/>
              <a:cs typeface="Arial"/>
            </a:endParaRPr>
          </a:p>
          <a:p>
            <a:pPr marL="571386">
              <a:lnSpc>
                <a:spcPct val="100000"/>
              </a:lnSpc>
            </a:pPr>
            <a:r>
              <a:rPr sz="950" spc="10" dirty="0">
                <a:solidFill>
                  <a:srgbClr val="CAD0CE"/>
                </a:solidFill>
                <a:latin typeface="Arial"/>
                <a:cs typeface="Arial"/>
              </a:rPr>
              <a:t>[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öìn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os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f   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(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p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950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et  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h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dín)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 rot="5400000">
            <a:off x="6733936" y="2877486"/>
            <a:ext cx="37006" cy="1915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5400000">
            <a:off x="6556935" y="2700421"/>
            <a:ext cx="81764" cy="7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 rot="5400000">
            <a:off x="6570942" y="2938648"/>
            <a:ext cx="53750" cy="7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9" spc="10" dirty="0">
                <a:solidFill>
                  <a:srgbClr val="B9C2BD"/>
                </a:solidFill>
                <a:latin typeface="Arial"/>
                <a:cs typeface="Arial"/>
              </a:rPr>
              <a:t>[</a:t>
            </a:r>
            <a:r>
              <a:rPr sz="309" spc="10" dirty="0">
                <a:solidFill>
                  <a:srgbClr val="CAD0CE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 rot="5400000">
            <a:off x="6556934" y="3215184"/>
            <a:ext cx="81765" cy="7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5400000">
            <a:off x="6449730" y="3893777"/>
            <a:ext cx="296174" cy="7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50" spc="10" dirty="0">
                <a:solidFill>
                  <a:srgbClr val="CAD0CE"/>
                </a:solidFill>
                <a:latin typeface="Arial"/>
                <a:cs typeface="Arial"/>
              </a:rPr>
              <a:t>L    ----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5400000">
            <a:off x="3653457" y="3246421"/>
            <a:ext cx="572738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Druh   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vy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á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van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j   dobr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rní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cke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j   </a:t>
            </a:r>
            <a:r>
              <a:rPr sz="870" spc="10" dirty="0">
                <a:solidFill>
                  <a:srgbClr val="6B716F"/>
                </a:solidFill>
                <a:latin typeface="Arial"/>
                <a:cs typeface="Arial"/>
              </a:rPr>
              <a:t>õ</a:t>
            </a:r>
            <a:r>
              <a:rPr sz="870" spc="10" dirty="0">
                <a:solidFill>
                  <a:srgbClr val="363938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os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ti      </a:t>
            </a:r>
            <a:r>
              <a:rPr sz="870" spc="10" dirty="0">
                <a:solidFill>
                  <a:srgbClr val="CAD0CE"/>
                </a:solidFill>
                <a:latin typeface="Arial"/>
                <a:cs typeface="Arial"/>
              </a:rPr>
              <a:t>[</a:t>
            </a:r>
            <a:r>
              <a:rPr sz="870" spc="10" dirty="0">
                <a:solidFill>
                  <a:srgbClr val="98A5A0"/>
                </a:solidFill>
                <a:latin typeface="Arial"/>
                <a:cs typeface="Arial"/>
              </a:rPr>
              <a:t>zabezpeëenìe    organizácie   zápasu,  vedenie   a  kouëínq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5400000">
            <a:off x="5548700" y="1186431"/>
            <a:ext cx="161770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(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pop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vykonáva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 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è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inn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ti)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5400000">
            <a:off x="6059330" y="3182699"/>
            <a:ext cx="59644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5400000">
            <a:off x="5720475" y="798426"/>
            <a:ext cx="991294" cy="2592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spc="10" dirty="0">
                <a:solidFill>
                  <a:srgbClr val="494F4D"/>
                </a:solidFill>
                <a:latin typeface="Arial"/>
                <a:cs typeface="Arial"/>
              </a:rPr>
              <a:t>-----</a:t>
            </a:r>
            <a:r>
              <a:rPr sz="1050" spc="10" dirty="0">
                <a:solidFill>
                  <a:srgbClr val="595E5B"/>
                </a:solidFill>
                <a:latin typeface="Arial"/>
                <a:cs typeface="Arial"/>
              </a:rPr>
              <a:t>--</a:t>
            </a:r>
            <a:endParaRPr sz="1000">
              <a:latin typeface="Arial"/>
              <a:cs typeface="Arial"/>
            </a:endParaRPr>
          </a:p>
          <a:p>
            <a:pPr marL="10295">
              <a:lnSpc>
                <a:spcPct val="100000"/>
              </a:lnSpc>
            </a:pP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u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h   podu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t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5400000">
            <a:off x="6095058" y="1728150"/>
            <a:ext cx="292293" cy="378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latin typeface="Arial"/>
                <a:cs typeface="Arial"/>
              </a:rPr>
              <a:t>---------------------</a:t>
            </a:r>
            <a:endParaRPr sz="2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5400000">
            <a:off x="6235972" y="2928675"/>
            <a:ext cx="34766" cy="76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9" spc="10" dirty="0">
                <a:solidFill>
                  <a:srgbClr val="CAD0CE"/>
                </a:solidFill>
                <a:latin typeface="Arial"/>
                <a:cs typeface="Arial"/>
              </a:rPr>
              <a:t>~</a:t>
            </a:r>
            <a:endParaRPr sz="2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5400000">
            <a:off x="6154422" y="1013171"/>
            <a:ext cx="126088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Deñ   kona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   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uj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5400000">
            <a:off x="6451552" y="421772"/>
            <a:ext cx="367898" cy="3479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spc="10" dirty="0">
                <a:solidFill>
                  <a:srgbClr val="494F4D"/>
                </a:solidFill>
                <a:latin typeface="Arial"/>
                <a:cs typeface="Arial"/>
              </a:rPr>
              <a:t>·</a:t>
            </a:r>
            <a:r>
              <a:rPr sz="1750" spc="10" dirty="0">
                <a:solidFill>
                  <a:srgbClr val="CAD0CE"/>
                </a:solidFill>
                <a:latin typeface="Arial"/>
                <a:cs typeface="Arial"/>
              </a:rPr>
              <a:t>--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5400000">
            <a:off x="4420591" y="1974748"/>
            <a:ext cx="3168593" cy="104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(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§   </a:t>
            </a:r>
            <a:r>
              <a:rPr sz="959" spc="10" dirty="0">
                <a:solidFill>
                  <a:srgbClr val="595E5B"/>
                </a:solidFill>
                <a:latin typeface="Arial"/>
                <a:cs typeface="Arial"/>
              </a:rPr>
              <a:t>3  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od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s.   </a:t>
            </a:r>
            <a:r>
              <a:rPr sz="959" spc="10" dirty="0">
                <a:solidFill>
                  <a:srgbClr val="595E5B"/>
                </a:solidFill>
                <a:latin typeface="Arial"/>
                <a:cs typeface="Arial"/>
              </a:rPr>
              <a:t>1  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pí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sm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d)  zá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. </a:t>
            </a:r>
            <a:r>
              <a:rPr sz="1160" spc="10" dirty="0">
                <a:solidFill>
                  <a:srgbClr val="595E5B"/>
                </a:solidFill>
                <a:latin typeface="Arial"/>
                <a:cs typeface="Arial"/>
              </a:rPr>
              <a:t>c.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4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06/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2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011   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Z.z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)      podujat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5400000">
            <a:off x="5858064" y="387818"/>
            <a:ext cx="18326" cy="76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endParaRPr sz="1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5400000">
            <a:off x="5826345" y="1711593"/>
            <a:ext cx="81764" cy="76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B9C2BD"/>
                </a:solidFill>
                <a:latin typeface="Arial"/>
                <a:cs typeface="Arial"/>
              </a:rPr>
              <a:t>-</a:t>
            </a:r>
            <a:endParaRPr sz="4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5400000">
            <a:off x="5042169" y="1013377"/>
            <a:ext cx="127159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  kon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 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u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5400000">
            <a:off x="2527531" y="3260298"/>
            <a:ext cx="5770584" cy="1353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Druh   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vy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á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ane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j   do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brovo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l'ní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ej   </a:t>
            </a:r>
            <a:r>
              <a:rPr sz="920" spc="10" dirty="0">
                <a:solidFill>
                  <a:srgbClr val="595E5B"/>
                </a:solidFill>
                <a:latin typeface="Arial"/>
                <a:cs typeface="Arial"/>
              </a:rPr>
              <a:t>ö</a:t>
            </a:r>
            <a:r>
              <a:rPr sz="92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20" spc="10" dirty="0">
                <a:solidFill>
                  <a:srgbClr val="595E5B"/>
                </a:solidFill>
                <a:latin typeface="Arial"/>
                <a:cs typeface="Arial"/>
              </a:rPr>
              <a:t>nnost</a:t>
            </a:r>
            <a:r>
              <a:rPr sz="920" spc="10" dirty="0">
                <a:solidFill>
                  <a:srgbClr val="494F4D"/>
                </a:solidFill>
                <a:latin typeface="Arial"/>
                <a:cs typeface="Arial"/>
              </a:rPr>
              <a:t>i     </a:t>
            </a:r>
            <a:r>
              <a:rPr sz="870" spc="10" dirty="0">
                <a:solidFill>
                  <a:srgbClr val="B9C2BD"/>
                </a:solidFill>
                <a:latin typeface="Arial"/>
                <a:cs typeface="Arial"/>
              </a:rPr>
              <a:t>[</a:t>
            </a:r>
            <a:r>
              <a:rPr sz="870" spc="10" dirty="0">
                <a:solidFill>
                  <a:srgbClr val="98A5A0"/>
                </a:solidFill>
                <a:latin typeface="Arial"/>
                <a:cs typeface="Arial"/>
              </a:rPr>
              <a:t>zabezpeöenìe    organizácie   zápasu,  vedenie   a  kouëinq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5400000">
            <a:off x="4413941" y="1214290"/>
            <a:ext cx="168371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(po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v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y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ko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á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 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è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inno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5400000">
            <a:off x="4592308" y="829988"/>
            <a:ext cx="90481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ruh   p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od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uj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ti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a: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5400000">
            <a:off x="3358386" y="1882269"/>
            <a:ext cx="3175571" cy="2861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12046">
              <a:lnSpc>
                <a:spcPct val="100000"/>
              </a:lnSpc>
            </a:pPr>
            <a:r>
              <a:rPr sz="900" spc="10" dirty="0">
                <a:solidFill>
                  <a:srgbClr val="B9C2BD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(§   </a:t>
            </a:r>
            <a:r>
              <a:rPr sz="1050" spc="10" dirty="0">
                <a:solidFill>
                  <a:srgbClr val="595E5B"/>
                </a:solidFill>
                <a:latin typeface="Arial"/>
                <a:cs typeface="Arial"/>
              </a:rPr>
              <a:t>3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ods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.  </a:t>
            </a:r>
            <a:r>
              <a:rPr sz="1050" spc="10" dirty="0">
                <a:solidFill>
                  <a:srgbClr val="595E5B"/>
                </a:solidFill>
                <a:latin typeface="Arial"/>
                <a:cs typeface="Arial"/>
              </a:rPr>
              <a:t>1  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písm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.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d)  zák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.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.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406/2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01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1  Z.z.)     </a:t>
            </a:r>
            <a:r>
              <a:rPr sz="950" spc="10" dirty="0">
                <a:solidFill>
                  <a:srgbClr val="B9C2BD"/>
                </a:solidFill>
                <a:latin typeface="Arial"/>
                <a:cs typeface="Arial"/>
              </a:rPr>
              <a:t>[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podujatie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5400000">
            <a:off x="3924648" y="1023996"/>
            <a:ext cx="129283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Den   ko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an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   pod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u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jat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5400000">
            <a:off x="2823161" y="1013435"/>
            <a:ext cx="128200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ñ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ko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   po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u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363938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5400000">
            <a:off x="3222413" y="415495"/>
            <a:ext cx="118734" cy="90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solidFill>
                  <a:srgbClr val="6B716F"/>
                </a:solidFill>
                <a:latin typeface="Arial"/>
                <a:cs typeface="Arial"/>
              </a:rPr>
              <a:t>t-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5400000">
            <a:off x="309602" y="3248983"/>
            <a:ext cx="5773692" cy="1405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Dru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h 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vyko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ávane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j  d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ob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níckej   </a:t>
            </a:r>
            <a:r>
              <a:rPr sz="1050" spc="10" dirty="0">
                <a:solidFill>
                  <a:srgbClr val="595E5B"/>
                </a:solidFill>
                <a:latin typeface="Arial"/>
                <a:cs typeface="Arial"/>
              </a:rPr>
              <a:t>ö</a:t>
            </a:r>
            <a:r>
              <a:rPr sz="1050" spc="10" dirty="0">
                <a:solidFill>
                  <a:srgbClr val="494F4D"/>
                </a:solidFill>
                <a:latin typeface="Arial"/>
                <a:cs typeface="Arial"/>
              </a:rPr>
              <a:t>m</a:t>
            </a:r>
            <a:r>
              <a:rPr sz="1050" spc="10" dirty="0">
                <a:solidFill>
                  <a:srgbClr val="595E5B"/>
                </a:solidFill>
                <a:latin typeface="Arial"/>
                <a:cs typeface="Arial"/>
              </a:rPr>
              <a:t>ností    </a:t>
            </a:r>
            <a:r>
              <a:rPr sz="900" spc="10" dirty="0">
                <a:solidFill>
                  <a:srgbClr val="CAD0CE"/>
                </a:solidFill>
                <a:latin typeface="Arial"/>
                <a:cs typeface="Arial"/>
              </a:rPr>
              <a:t>[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zabezpeëenie    organizácie   zápasu,  vedenie   a  koucing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5400000">
            <a:off x="2237860" y="1175122"/>
            <a:ext cx="1617121" cy="13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(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pop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vykonávanej   </a:t>
            </a:r>
            <a:r>
              <a:rPr sz="859" spc="10" dirty="0">
                <a:solidFill>
                  <a:srgbClr val="6B716F"/>
                </a:solidFill>
                <a:latin typeface="Arial"/>
                <a:cs typeface="Arial"/>
              </a:rPr>
              <a:t>ó</a:t>
            </a:r>
            <a:r>
              <a:rPr sz="859" spc="10" dirty="0">
                <a:solidFill>
                  <a:srgbClr val="363938"/>
                </a:solidFill>
                <a:latin typeface="Arial"/>
                <a:cs typeface="Arial"/>
              </a:rPr>
              <a:t>i</a:t>
            </a:r>
            <a:r>
              <a:rPr sz="85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5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59" spc="10" dirty="0">
                <a:solidFill>
                  <a:srgbClr val="595E5B"/>
                </a:solidFill>
                <a:latin typeface="Arial"/>
                <a:cs typeface="Arial"/>
              </a:rPr>
              <a:t>ost</a:t>
            </a:r>
            <a:r>
              <a:rPr sz="859" spc="10" dirty="0">
                <a:solidFill>
                  <a:srgbClr val="494F4D"/>
                </a:solidFill>
                <a:latin typeface="Arial"/>
                <a:cs typeface="Arial"/>
              </a:rPr>
              <a:t>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5400000">
            <a:off x="2411137" y="787062"/>
            <a:ext cx="83955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ruh   p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duj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5400000">
            <a:off x="1483190" y="1560557"/>
            <a:ext cx="238654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(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§   </a:t>
            </a:r>
            <a:r>
              <a:rPr sz="929" spc="10" dirty="0">
                <a:solidFill>
                  <a:srgbClr val="595E5B"/>
                </a:solidFill>
                <a:latin typeface="Arial"/>
                <a:cs typeface="Arial"/>
              </a:rPr>
              <a:t>3  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779" spc="10" dirty="0">
                <a:solidFill>
                  <a:srgbClr val="363938"/>
                </a:solidFill>
                <a:latin typeface="Arial"/>
                <a:cs typeface="Arial"/>
              </a:rPr>
              <a:t>. </a:t>
            </a:r>
            <a:r>
              <a:rPr sz="929" spc="10" dirty="0">
                <a:solidFill>
                  <a:srgbClr val="595E5B"/>
                </a:solidFill>
                <a:latin typeface="Arial"/>
                <a:cs typeface="Arial"/>
              </a:rPr>
              <a:t>1  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pí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m</a:t>
            </a:r>
            <a:r>
              <a:rPr sz="779" spc="10" dirty="0">
                <a:solidFill>
                  <a:srgbClr val="6B716F"/>
                </a:solidFill>
                <a:latin typeface="Arial"/>
                <a:cs typeface="Arial"/>
              </a:rPr>
              <a:t>.  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)  zá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k.   </a:t>
            </a:r>
            <a:r>
              <a:rPr sz="112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1129" spc="10" dirty="0">
                <a:solidFill>
                  <a:srgbClr val="494F4D"/>
                </a:solidFill>
                <a:latin typeface="Arial"/>
                <a:cs typeface="Arial"/>
              </a:rPr>
              <a:t>.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4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06/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2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011   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Z.z.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5400000">
            <a:off x="1716261" y="1008287"/>
            <a:ext cx="128200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Deñ   kona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   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du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5400000">
            <a:off x="2091297" y="450810"/>
            <a:ext cx="203204" cy="1149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494F4D"/>
                </a:solidFill>
                <a:latin typeface="Arial"/>
                <a:cs typeface="Arial"/>
              </a:rPr>
              <a:t>,</a:t>
            </a:r>
            <a:r>
              <a:rPr sz="770" spc="10" dirty="0">
                <a:solidFill>
                  <a:srgbClr val="CAD0CE"/>
                </a:solidFill>
                <a:latin typeface="Arial"/>
                <a:cs typeface="Arial"/>
              </a:rPr>
              <a:t>---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5400000">
            <a:off x="2097411" y="1007236"/>
            <a:ext cx="184866" cy="105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0" spc="10" dirty="0">
                <a:solidFill>
                  <a:srgbClr val="CAD0CE"/>
                </a:solidFill>
                <a:latin typeface="Arial"/>
                <a:cs typeface="Arial"/>
              </a:rPr>
              <a:t>---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5400000">
            <a:off x="-818845" y="3239643"/>
            <a:ext cx="5811636" cy="1456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ruh  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vykonáva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j   d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ob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l'ní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ckej   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ost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      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zabezpecenie   or9anïzácie   zápasu,  vedenïe   a  koucïng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5400000">
            <a:off x="1132316" y="1149474"/>
            <a:ext cx="161585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i(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pop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vykonávane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  </a:t>
            </a:r>
            <a:r>
              <a:rPr sz="809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ost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i)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5400000">
            <a:off x="606512" y="1005986"/>
            <a:ext cx="128769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Deñ   konania 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odu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5400000">
            <a:off x="1023106" y="2138005"/>
            <a:ext cx="119674" cy="105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20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5400000">
            <a:off x="-247869" y="1436753"/>
            <a:ext cx="2320576" cy="2912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7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ru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h   vykonávanej   dob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</a:t>
            </a:r>
            <a:r>
              <a:rPr sz="779" spc="10" dirty="0">
                <a:solidFill>
                  <a:srgbClr val="878883"/>
                </a:solidFill>
                <a:latin typeface="Arial"/>
                <a:cs typeface="Arial"/>
              </a:rPr>
              <a:t>'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nícke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j   </a:t>
            </a:r>
            <a:r>
              <a:rPr sz="979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979" spc="10" dirty="0">
                <a:solidFill>
                  <a:srgbClr val="595E5B"/>
                </a:solidFill>
                <a:latin typeface="Arial"/>
                <a:cs typeface="Arial"/>
              </a:rPr>
              <a:t>í</a:t>
            </a:r>
            <a:r>
              <a:rPr sz="97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79" spc="10" dirty="0">
                <a:solidFill>
                  <a:srgbClr val="595E5B"/>
                </a:solidFill>
                <a:latin typeface="Arial"/>
                <a:cs typeface="Arial"/>
              </a:rPr>
              <a:t>nosf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(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pop</a:t>
            </a:r>
            <a:r>
              <a:rPr sz="900" spc="10" dirty="0">
                <a:solidFill>
                  <a:srgbClr val="363938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   vyko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ávane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j   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è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os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ti):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5400000">
            <a:off x="4869273" y="7198779"/>
            <a:ext cx="2544094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sút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'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aze   Slovenskej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5400000">
            <a:off x="5961015" y="5899163"/>
            <a:ext cx="36795" cy="2221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5400000">
            <a:off x="5680993" y="2825623"/>
            <a:ext cx="38064" cy="2860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5400000">
            <a:off x="4343959" y="4555501"/>
            <a:ext cx="2830021" cy="143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28.1.201ã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~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Rozsah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v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yko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ávania   dob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ovol'n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í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ckeJ    </a:t>
            </a:r>
            <a:r>
              <a:rPr sz="1400" spc="10" dirty="0">
                <a:solidFill>
                  <a:srgbClr val="CAD0C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 rot="5400000">
            <a:off x="5031808" y="4364545"/>
            <a:ext cx="118934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ö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inno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ti   (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p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o</a:t>
            </a:r>
            <a:r>
              <a:rPr sz="779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t   h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ín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)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 rot="5400000">
            <a:off x="5601841" y="5575595"/>
            <a:ext cx="4928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9" spc="10" dirty="0">
                <a:solidFill>
                  <a:srgbClr val="857765"/>
                </a:solidFill>
                <a:latin typeface="Arial"/>
                <a:cs typeface="Arial"/>
              </a:rPr>
              <a:t>·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 rot="5400000">
            <a:off x="5598449" y="5963454"/>
            <a:ext cx="26424" cy="832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9" spc="10" dirty="0">
                <a:solidFill>
                  <a:srgbClr val="CAD0CE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 rot="5400000">
            <a:off x="5502534" y="6181620"/>
            <a:ext cx="255597" cy="14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595E5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text 1"/>
          <p:cNvSpPr txBox="1"/>
          <p:nvPr/>
        </p:nvSpPr>
        <p:spPr>
          <a:xfrm rot="5400000">
            <a:off x="5500237" y="2934788"/>
            <a:ext cx="39333" cy="68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50" name="text 1"/>
          <p:cNvSpPr txBox="1"/>
          <p:nvPr/>
        </p:nvSpPr>
        <p:spPr>
          <a:xfrm rot="5400000">
            <a:off x="4943453" y="3210815"/>
            <a:ext cx="598563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98A5A0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text 1"/>
          <p:cNvSpPr txBox="1"/>
          <p:nvPr/>
        </p:nvSpPr>
        <p:spPr>
          <a:xfrm rot="5400000">
            <a:off x="6932287" y="5985732"/>
            <a:ext cx="44031" cy="45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endParaRPr sz="200">
              <a:latin typeface="Arial"/>
              <a:cs typeface="Arial"/>
            </a:endParaRPr>
          </a:p>
        </p:txBody>
      </p:sp>
      <p:sp>
        <p:nvSpPr>
          <p:cNvPr id="52" name="text 1"/>
          <p:cNvSpPr txBox="1"/>
          <p:nvPr/>
        </p:nvSpPr>
        <p:spPr>
          <a:xfrm rot="5400000">
            <a:off x="6882416" y="5981223"/>
            <a:ext cx="40037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0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53" name="text 1"/>
          <p:cNvSpPr txBox="1"/>
          <p:nvPr/>
        </p:nvSpPr>
        <p:spPr>
          <a:xfrm rot="5400000">
            <a:off x="6623370" y="6061999"/>
            <a:ext cx="348592" cy="2082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CAD0CE"/>
                </a:solidFill>
                <a:latin typeface="Arial"/>
                <a:cs typeface="Arial"/>
              </a:rPr>
              <a:t>I  </a:t>
            </a:r>
            <a:r>
              <a:rPr sz="1500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4" name="text 1"/>
          <p:cNvSpPr txBox="1"/>
          <p:nvPr/>
        </p:nvSpPr>
        <p:spPr>
          <a:xfrm rot="5400000">
            <a:off x="6690464" y="5976089"/>
            <a:ext cx="37429" cy="68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200">
              <a:latin typeface="Arial"/>
              <a:cs typeface="Arial"/>
            </a:endParaRPr>
          </a:p>
        </p:txBody>
      </p:sp>
      <p:sp>
        <p:nvSpPr>
          <p:cNvPr id="55" name="text 1"/>
          <p:cNvSpPr txBox="1"/>
          <p:nvPr/>
        </p:nvSpPr>
        <p:spPr>
          <a:xfrm rot="5400000">
            <a:off x="6568039" y="5973665"/>
            <a:ext cx="124754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i="1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text 1"/>
          <p:cNvSpPr txBox="1"/>
          <p:nvPr/>
        </p:nvSpPr>
        <p:spPr>
          <a:xfrm rot="5400000">
            <a:off x="5864401" y="3202584"/>
            <a:ext cx="603995" cy="980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0" spc="10" dirty="0">
                <a:solidFill>
                  <a:srgbClr val="CAD0CE"/>
                </a:solidFill>
                <a:latin typeface="Arial"/>
                <a:cs typeface="Arial"/>
              </a:rPr>
              <a:t>1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sportové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text 1"/>
          <p:cNvSpPr txBox="1"/>
          <p:nvPr/>
        </p:nvSpPr>
        <p:spPr>
          <a:xfrm rot="5400000">
            <a:off x="6117034" y="3760219"/>
            <a:ext cx="33895" cy="90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58" name="text 1"/>
          <p:cNvSpPr txBox="1"/>
          <p:nvPr/>
        </p:nvSpPr>
        <p:spPr>
          <a:xfrm rot="5400000">
            <a:off x="5552491" y="4188811"/>
            <a:ext cx="1005084" cy="2047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29" spc="10" dirty="0">
                <a:solidFill>
                  <a:srgbClr val="B9C2BD"/>
                </a:solidFill>
                <a:latin typeface="Arial"/>
                <a:cs typeface="Arial"/>
              </a:rPr>
              <a:t>I 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ázov   podu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at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a: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 rot="5400000">
            <a:off x="5861513" y="7339124"/>
            <a:ext cx="2127191" cy="2047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29" spc="10" dirty="0">
                <a:solidFill>
                  <a:srgbClr val="B9C2BD"/>
                </a:solidFill>
                <a:latin typeface="Arial"/>
                <a:cs typeface="Arial"/>
              </a:rPr>
              <a:t>I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Dob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l'n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ícku   </a:t>
            </a:r>
            <a:r>
              <a:rPr sz="779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nn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ost'   za   p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ri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j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í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matel'a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 rot="5400000">
            <a:off x="6213733" y="9143766"/>
            <a:ext cx="1348203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B9C2BD"/>
                </a:solidFill>
                <a:latin typeface="Arial"/>
                <a:cs typeface="Arial"/>
              </a:rPr>
              <a:t>! 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ng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.  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ena   G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m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b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ti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éko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á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text 1"/>
          <p:cNvSpPr txBox="1"/>
          <p:nvPr/>
        </p:nvSpPr>
        <p:spPr>
          <a:xfrm rot="5400000">
            <a:off x="5745910" y="7274534"/>
            <a:ext cx="192346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B9C2BD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adíl 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(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~e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878883"/>
                </a:solidFill>
                <a:latin typeface="Arial"/>
                <a:cs typeface="Arial"/>
              </a:rPr>
              <a:t>~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!ezv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sko   a  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pi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):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 rot="5400000">
            <a:off x="6390809" y="8669370"/>
            <a:ext cx="791485" cy="3575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B9C2BD"/>
                </a:solidFill>
                <a:latin typeface="Arial"/>
                <a:cs typeface="Arial"/>
              </a:rPr>
              <a:t>J   </a:t>
            </a:r>
            <a:r>
              <a:rPr sz="2200" i="1" spc="10" dirty="0">
                <a:solidFill>
                  <a:srgbClr val="5765B2"/>
                </a:solidFill>
                <a:latin typeface="Arial"/>
                <a:cs typeface="Arial"/>
              </a:rPr>
              <a:t>f</a:t>
            </a:r>
            <a:endParaRPr sz="2200">
              <a:latin typeface="Arial"/>
              <a:cs typeface="Arial"/>
            </a:endParaRPr>
          </a:p>
        </p:txBody>
      </p:sp>
      <p:sp>
        <p:nvSpPr>
          <p:cNvPr id="63" name="text 1"/>
          <p:cNvSpPr txBox="1"/>
          <p:nvPr/>
        </p:nvSpPr>
        <p:spPr>
          <a:xfrm rot="5400000">
            <a:off x="6712184" y="9099550"/>
            <a:ext cx="101307" cy="3101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30" i="1" spc="10" dirty="0">
                <a:solidFill>
                  <a:srgbClr val="96AAD4"/>
                </a:solidFill>
                <a:latin typeface="Arial"/>
                <a:cs typeface="Arial"/>
              </a:rPr>
              <a:t>,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text 1"/>
          <p:cNvSpPr txBox="1"/>
          <p:nvPr/>
        </p:nvSpPr>
        <p:spPr>
          <a:xfrm rot="5400000">
            <a:off x="5775399" y="6961880"/>
            <a:ext cx="122608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Podpis   dobrovol'n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text 1"/>
          <p:cNvSpPr txBox="1"/>
          <p:nvPr/>
        </p:nvSpPr>
        <p:spPr>
          <a:xfrm rot="5400000">
            <a:off x="6374456" y="8480753"/>
            <a:ext cx="37499" cy="1455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66" name="text 1"/>
          <p:cNvSpPr txBox="1"/>
          <p:nvPr/>
        </p:nvSpPr>
        <p:spPr>
          <a:xfrm rot="5400000">
            <a:off x="5882624" y="9069078"/>
            <a:ext cx="1211723" cy="4519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30" spc="10" dirty="0">
                <a:solidFill>
                  <a:srgbClr val="6376B9"/>
                </a:solidFill>
                <a:latin typeface="Arial"/>
                <a:cs typeface="Arial"/>
              </a:rPr>
              <a:t>f-</a:t>
            </a:r>
            <a:r>
              <a:rPr sz="2630" spc="10" dirty="0">
                <a:solidFill>
                  <a:srgbClr val="7587C2"/>
                </a:solidFill>
                <a:latin typeface="Arial"/>
                <a:cs typeface="Arial"/>
              </a:rPr>
              <a:t>~</a:t>
            </a:r>
            <a:r>
              <a:rPr sz="2630" spc="10" dirty="0">
                <a:solidFill>
                  <a:srgbClr val="5765B2"/>
                </a:solidFill>
                <a:latin typeface="Arial"/>
                <a:cs typeface="Arial"/>
              </a:rPr>
              <a:t>,</a:t>
            </a:r>
            <a:r>
              <a:rPr sz="2630" spc="10" dirty="0">
                <a:solidFill>
                  <a:srgbClr val="6376B9"/>
                </a:solidFill>
                <a:latin typeface="Arial"/>
                <a:cs typeface="Arial"/>
              </a:rPr>
              <a:t>~</a:t>
            </a:r>
            <a:r>
              <a:rPr sz="2630" spc="10" dirty="0">
                <a:solidFill>
                  <a:srgbClr val="7587C2"/>
                </a:solidFill>
                <a:latin typeface="Arial"/>
                <a:cs typeface="Arial"/>
              </a:rPr>
              <a:t>~</a:t>
            </a:r>
            <a:endParaRPr sz="2600">
              <a:latin typeface="Arial"/>
              <a:cs typeface="Arial"/>
            </a:endParaRPr>
          </a:p>
        </p:txBody>
      </p:sp>
      <p:sp>
        <p:nvSpPr>
          <p:cNvPr id="67" name="text 1"/>
          <p:cNvSpPr txBox="1"/>
          <p:nvPr/>
        </p:nvSpPr>
        <p:spPr>
          <a:xfrm rot="5400000">
            <a:off x="4629034" y="7299955"/>
            <a:ext cx="2146327" cy="302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9" spc="10" dirty="0">
                <a:solidFill>
                  <a:srgbClr val="B9C2BD"/>
                </a:solidFill>
                <a:latin typeface="Arial"/>
                <a:cs typeface="Arial"/>
              </a:rPr>
              <a:t>I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Dob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ñíck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u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è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inn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ost'  za   pr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ij ím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ate  t'a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B9C2BD"/>
                </a:solidFill>
                <a:latin typeface="Arial"/>
                <a:cs typeface="Arial"/>
              </a:rPr>
              <a:t>I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ad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il  (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me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,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pr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ez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vi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sko   a  podp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):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text 1"/>
          <p:cNvSpPr txBox="1"/>
          <p:nvPr/>
        </p:nvSpPr>
        <p:spPr>
          <a:xfrm rot="5400000">
            <a:off x="5487426" y="6358385"/>
            <a:ext cx="68181" cy="1072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text 1"/>
          <p:cNvSpPr txBox="1"/>
          <p:nvPr/>
        </p:nvSpPr>
        <p:spPr>
          <a:xfrm rot="5400000">
            <a:off x="5046358" y="9204240"/>
            <a:ext cx="1510333" cy="171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solidFill>
                  <a:srgbClr val="CAD0CE"/>
                </a:solidFill>
                <a:latin typeface="Arial"/>
                <a:cs typeface="Arial"/>
              </a:rPr>
              <a:t>¡ 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1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ng.   Elena  Gramb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cková</a:t>
            </a:r>
            <a:r>
              <a:rPr sz="779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text 1"/>
          <p:cNvSpPr txBox="1"/>
          <p:nvPr/>
        </p:nvSpPr>
        <p:spPr>
          <a:xfrm rot="5400000">
            <a:off x="5453773" y="8514310"/>
            <a:ext cx="58647" cy="995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AD0CE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71" name="text 1"/>
          <p:cNvSpPr txBox="1"/>
          <p:nvPr/>
        </p:nvSpPr>
        <p:spPr>
          <a:xfrm rot="5400000">
            <a:off x="5396266" y="8927294"/>
            <a:ext cx="363238" cy="4224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i="1" spc="10" dirty="0">
                <a:solidFill>
                  <a:srgbClr val="5765B2"/>
                </a:solidFill>
                <a:latin typeface="Arial"/>
                <a:cs typeface="Arial"/>
              </a:rPr>
              <a:t>f-</a:t>
            </a:r>
            <a:endParaRPr sz="3100">
              <a:latin typeface="Arial"/>
              <a:cs typeface="Arial"/>
            </a:endParaRPr>
          </a:p>
        </p:txBody>
      </p:sp>
      <p:sp>
        <p:nvSpPr>
          <p:cNvPr id="72" name="text 1"/>
          <p:cNvSpPr txBox="1"/>
          <p:nvPr/>
        </p:nvSpPr>
        <p:spPr>
          <a:xfrm rot="5400000">
            <a:off x="5294986" y="8502553"/>
            <a:ext cx="6578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9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text 1"/>
          <p:cNvSpPr txBox="1"/>
          <p:nvPr/>
        </p:nvSpPr>
        <p:spPr>
          <a:xfrm rot="5400000">
            <a:off x="4885065" y="9087318"/>
            <a:ext cx="1004723" cy="3217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spc="10" dirty="0">
                <a:solidFill>
                  <a:srgbClr val="6376B9"/>
                </a:solidFill>
                <a:latin typeface="Arial"/>
                <a:cs typeface="Arial"/>
              </a:rPr>
              <a:t>r</a:t>
            </a:r>
            <a:r>
              <a:rPr sz="2250" spc="10" dirty="0">
                <a:solidFill>
                  <a:srgbClr val="7587C2"/>
                </a:solidFill>
                <a:latin typeface="Arial"/>
                <a:cs typeface="Arial"/>
              </a:rPr>
              <a:t>;$v~</a:t>
            </a:r>
            <a:endParaRPr sz="2200">
              <a:latin typeface="Arial"/>
              <a:cs typeface="Arial"/>
            </a:endParaRPr>
          </a:p>
        </p:txBody>
      </p:sp>
      <p:sp>
        <p:nvSpPr>
          <p:cNvPr id="74" name="text 1"/>
          <p:cNvSpPr txBox="1"/>
          <p:nvPr/>
        </p:nvSpPr>
        <p:spPr>
          <a:xfrm rot="5400000">
            <a:off x="4694758" y="6956215"/>
            <a:ext cx="1214753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Podp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dobrovo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text 1"/>
          <p:cNvSpPr txBox="1"/>
          <p:nvPr/>
        </p:nvSpPr>
        <p:spPr>
          <a:xfrm rot="5400000">
            <a:off x="5026852" y="3746556"/>
            <a:ext cx="5632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76" name="text 1"/>
          <p:cNvSpPr txBox="1"/>
          <p:nvPr/>
        </p:nvSpPr>
        <p:spPr>
          <a:xfrm rot="5400000">
            <a:off x="4464515" y="4190481"/>
            <a:ext cx="969019" cy="1550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60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Názov   poduja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text 1"/>
          <p:cNvSpPr txBox="1"/>
          <p:nvPr/>
        </p:nvSpPr>
        <p:spPr>
          <a:xfrm rot="5400000">
            <a:off x="3100900" y="7860249"/>
            <a:ext cx="386703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sportová   pr</a:t>
            </a:r>
            <a:r>
              <a:rPr sz="900" spc="10" dirty="0">
                <a:solidFill>
                  <a:srgbClr val="6B716F"/>
                </a:solidFill>
                <a:latin typeface="Arial"/>
                <a:cs typeface="Arial"/>
              </a:rPr>
              <a:t>í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prava   pre  s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ú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'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aze   Slovenskej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text 1"/>
          <p:cNvSpPr txBox="1"/>
          <p:nvPr/>
        </p:nvSpPr>
        <p:spPr>
          <a:xfrm rot="5400000">
            <a:off x="4935217" y="5983785"/>
            <a:ext cx="37500" cy="536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200">
              <a:latin typeface="Arial"/>
              <a:cs typeface="Arial"/>
            </a:endParaRPr>
          </a:p>
        </p:txBody>
      </p:sp>
      <p:sp>
        <p:nvSpPr>
          <p:cNvPr id="79" name="text 1"/>
          <p:cNvSpPr txBox="1"/>
          <p:nvPr/>
        </p:nvSpPr>
        <p:spPr>
          <a:xfrm rot="5400000">
            <a:off x="4422663" y="3161586"/>
            <a:ext cx="50273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február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text 1"/>
          <p:cNvSpPr txBox="1"/>
          <p:nvPr/>
        </p:nvSpPr>
        <p:spPr>
          <a:xfrm rot="5400000">
            <a:off x="3643206" y="4754369"/>
            <a:ext cx="2092714" cy="1612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CAD0CE"/>
                </a:solidFill>
                <a:latin typeface="Arial"/>
                <a:cs typeface="Arial"/>
              </a:rPr>
              <a:t>I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Rozsa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h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vyko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áva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363938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a   dob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363938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cke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text 1"/>
          <p:cNvSpPr txBox="1"/>
          <p:nvPr/>
        </p:nvSpPr>
        <p:spPr>
          <a:xfrm rot="5400000">
            <a:off x="4660046" y="5937820"/>
            <a:ext cx="37500" cy="145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82" name="text 1"/>
          <p:cNvSpPr txBox="1"/>
          <p:nvPr/>
        </p:nvSpPr>
        <p:spPr>
          <a:xfrm rot="5400000">
            <a:off x="4228541" y="6753149"/>
            <a:ext cx="890983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oob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ovol'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íc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ku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text 1"/>
          <p:cNvSpPr txBox="1"/>
          <p:nvPr/>
        </p:nvSpPr>
        <p:spPr>
          <a:xfrm rot="5400000">
            <a:off x="4052695" y="7829831"/>
            <a:ext cx="124267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ö</a:t>
            </a:r>
            <a:r>
              <a:rPr sz="779" spc="10" dirty="0">
                <a:solidFill>
                  <a:srgbClr val="6B716F"/>
                </a:solidFill>
                <a:latin typeface="Arial"/>
                <a:cs typeface="Arial"/>
              </a:rPr>
              <a:t>ì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ost   za   pr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j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í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mate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84" name="text 1"/>
          <p:cNvSpPr txBox="1"/>
          <p:nvPr/>
        </p:nvSpPr>
        <p:spPr>
          <a:xfrm rot="5400000">
            <a:off x="3972465" y="9212413"/>
            <a:ext cx="140313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ng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ena   Gramb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ü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text 1"/>
          <p:cNvSpPr txBox="1"/>
          <p:nvPr/>
        </p:nvSpPr>
        <p:spPr>
          <a:xfrm rot="5400000">
            <a:off x="4411772" y="436648"/>
            <a:ext cx="110961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0" spc="10" dirty="0">
                <a:solidFill>
                  <a:srgbClr val="363938"/>
                </a:solidFill>
                <a:latin typeface="Arial"/>
                <a:cs typeface="Arial"/>
              </a:rPr>
              <a:t>,</a:t>
            </a:r>
            <a:r>
              <a:rPr sz="330" spc="10" dirty="0">
                <a:solidFill>
                  <a:srgbClr val="CAD0CE"/>
                </a:solidFill>
                <a:latin typeface="Arial"/>
                <a:cs typeface="Arial"/>
              </a:rPr>
              <a:t>---</a:t>
            </a:r>
            <a:endParaRPr sz="300">
              <a:latin typeface="Arial"/>
              <a:cs typeface="Arial"/>
            </a:endParaRPr>
          </a:p>
        </p:txBody>
      </p:sp>
      <p:sp>
        <p:nvSpPr>
          <p:cNvPr id="86" name="text 1"/>
          <p:cNvSpPr txBox="1"/>
          <p:nvPr/>
        </p:nvSpPr>
        <p:spPr>
          <a:xfrm rot="5400000">
            <a:off x="4411021" y="761700"/>
            <a:ext cx="112463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19" spc="10" dirty="0">
                <a:solidFill>
                  <a:srgbClr val="CAD0CE"/>
                </a:solidFill>
                <a:latin typeface="Arial"/>
                <a:cs typeface="Arial"/>
              </a:rPr>
              <a:t>__</a:t>
            </a:r>
            <a:endParaRPr sz="400">
              <a:latin typeface="Arial"/>
              <a:cs typeface="Arial"/>
            </a:endParaRPr>
          </a:p>
        </p:txBody>
      </p:sp>
      <p:sp>
        <p:nvSpPr>
          <p:cNvPr id="87" name="text 1"/>
          <p:cNvSpPr txBox="1"/>
          <p:nvPr/>
        </p:nvSpPr>
        <p:spPr>
          <a:xfrm rot="5400000">
            <a:off x="4382956" y="1114066"/>
            <a:ext cx="168593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" spc="10" dirty="0">
                <a:solidFill>
                  <a:srgbClr val="CAD0CE"/>
                </a:solidFill>
                <a:latin typeface="Arial"/>
                <a:cs typeface="Arial"/>
              </a:rPr>
              <a:t>·-    _</a:t>
            </a:r>
            <a:endParaRPr sz="300">
              <a:latin typeface="Arial"/>
              <a:cs typeface="Arial"/>
            </a:endParaRPr>
          </a:p>
        </p:txBody>
      </p:sp>
      <p:sp>
        <p:nvSpPr>
          <p:cNvPr id="88" name="text 1"/>
          <p:cNvSpPr txBox="1"/>
          <p:nvPr/>
        </p:nvSpPr>
        <p:spPr>
          <a:xfrm rot="5400000">
            <a:off x="4438569" y="1346721"/>
            <a:ext cx="57367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" spc="10" dirty="0">
                <a:solidFill>
                  <a:srgbClr val="CAD0CE"/>
                </a:solidFill>
                <a:latin typeface="Arial"/>
                <a:cs typeface="Arial"/>
              </a:rPr>
              <a:t>_</a:t>
            </a:r>
            <a:endParaRPr sz="300">
              <a:latin typeface="Arial"/>
              <a:cs typeface="Arial"/>
            </a:endParaRPr>
          </a:p>
        </p:txBody>
      </p:sp>
      <p:sp>
        <p:nvSpPr>
          <p:cNvPr id="89" name="text 1"/>
          <p:cNvSpPr txBox="1"/>
          <p:nvPr/>
        </p:nvSpPr>
        <p:spPr>
          <a:xfrm rot="5400000">
            <a:off x="4411021" y="2743540"/>
            <a:ext cx="112463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19" spc="10" dirty="0">
                <a:solidFill>
                  <a:srgbClr val="CAD0CE"/>
                </a:solidFill>
                <a:latin typeface="Arial"/>
                <a:cs typeface="Arial"/>
              </a:rPr>
              <a:t>__</a:t>
            </a:r>
            <a:endParaRPr sz="400">
              <a:latin typeface="Arial"/>
              <a:cs typeface="Arial"/>
            </a:endParaRPr>
          </a:p>
        </p:txBody>
      </p:sp>
      <p:sp>
        <p:nvSpPr>
          <p:cNvPr id="90" name="text 1"/>
          <p:cNvSpPr txBox="1"/>
          <p:nvPr/>
        </p:nvSpPr>
        <p:spPr>
          <a:xfrm rot="5400000">
            <a:off x="4376173" y="2932808"/>
            <a:ext cx="38006" cy="6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" spc="10" dirty="0">
                <a:solidFill>
                  <a:srgbClr val="B9C2BD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91" name="text 1"/>
          <p:cNvSpPr txBox="1"/>
          <p:nvPr/>
        </p:nvSpPr>
        <p:spPr>
          <a:xfrm rot="5400000">
            <a:off x="4427812" y="3056198"/>
            <a:ext cx="78881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" spc="10" dirty="0">
                <a:solidFill>
                  <a:srgbClr val="CAD0CE"/>
                </a:solidFill>
                <a:latin typeface="Arial"/>
                <a:cs typeface="Arial"/>
              </a:rPr>
              <a:t>_</a:t>
            </a:r>
            <a:endParaRPr sz="300">
              <a:latin typeface="Arial"/>
              <a:cs typeface="Arial"/>
            </a:endParaRPr>
          </a:p>
        </p:txBody>
      </p:sp>
      <p:sp>
        <p:nvSpPr>
          <p:cNvPr id="92" name="text 1"/>
          <p:cNvSpPr txBox="1"/>
          <p:nvPr/>
        </p:nvSpPr>
        <p:spPr>
          <a:xfrm rot="5400000">
            <a:off x="4427812" y="3246660"/>
            <a:ext cx="78881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0" spc="10" dirty="0">
                <a:solidFill>
                  <a:srgbClr val="CAD0CE"/>
                </a:solidFill>
                <a:latin typeface="Arial"/>
                <a:cs typeface="Arial"/>
              </a:rPr>
              <a:t>_</a:t>
            </a:r>
            <a:endParaRPr sz="300">
              <a:latin typeface="Arial"/>
              <a:cs typeface="Arial"/>
            </a:endParaRPr>
          </a:p>
        </p:txBody>
      </p:sp>
      <p:sp>
        <p:nvSpPr>
          <p:cNvPr id="93" name="text 1"/>
          <p:cNvSpPr txBox="1"/>
          <p:nvPr/>
        </p:nvSpPr>
        <p:spPr>
          <a:xfrm rot="5400000">
            <a:off x="3533465" y="4673621"/>
            <a:ext cx="191045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B9C2B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nos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ti 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(pocet 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h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)</a:t>
            </a:r>
            <a:r>
              <a:rPr sz="809" spc="10" dirty="0">
                <a:solidFill>
                  <a:srgbClr val="878883"/>
                </a:solidFill>
                <a:latin typeface="Arial"/>
                <a:cs typeface="Arial"/>
              </a:rPr>
              <a:t>~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12x2   mes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text 1"/>
          <p:cNvSpPr txBox="1"/>
          <p:nvPr/>
        </p:nvSpPr>
        <p:spPr>
          <a:xfrm rot="5400000">
            <a:off x="4460258" y="5907209"/>
            <a:ext cx="180727" cy="329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solidFill>
                  <a:srgbClr val="B9C2BD"/>
                </a:solidFill>
                <a:latin typeface="Arial"/>
                <a:cs typeface="Arial"/>
              </a:rPr>
              <a:t>l</a:t>
            </a:r>
            <a:endParaRPr sz="1700">
              <a:latin typeface="Arial"/>
              <a:cs typeface="Arial"/>
            </a:endParaRPr>
          </a:p>
        </p:txBody>
      </p:sp>
      <p:sp>
        <p:nvSpPr>
          <p:cNvPr id="95" name="text 1"/>
          <p:cNvSpPr txBox="1"/>
          <p:nvPr/>
        </p:nvSpPr>
        <p:spPr>
          <a:xfrm rot="5400000">
            <a:off x="4452139" y="6164051"/>
            <a:ext cx="21725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text 1"/>
          <p:cNvSpPr txBox="1"/>
          <p:nvPr/>
        </p:nvSpPr>
        <p:spPr>
          <a:xfrm rot="5400000">
            <a:off x="3378280" y="7387181"/>
            <a:ext cx="222082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98A5A0"/>
                </a:solidFill>
                <a:latin typeface="Arial"/>
                <a:cs typeface="Arial"/>
              </a:rPr>
              <a:t>J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ad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il  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(~e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o,</a:t>
            </a:r>
            <a:r>
              <a:rPr sz="870" spc="10" dirty="0">
                <a:solidFill>
                  <a:srgbClr val="6B716F"/>
                </a:solidFill>
                <a:latin typeface="Arial"/>
                <a:cs typeface="Arial"/>
              </a:rPr>
              <a:t>_P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iezv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sko   a  podp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70" spc="10" dirty="0">
                <a:solidFill>
                  <a:srgbClr val="494F4D"/>
                </a:solidFill>
                <a:latin typeface="Arial"/>
                <a:cs typeface="Arial"/>
              </a:rPr>
              <a:t>):  </a:t>
            </a:r>
            <a:r>
              <a:rPr sz="870" spc="10" dirty="0">
                <a:solidFill>
                  <a:srgbClr val="CAD0CE"/>
                </a:solidFill>
                <a:latin typeface="Arial"/>
                <a:cs typeface="Arial"/>
              </a:rPr>
              <a:t>__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text 1"/>
          <p:cNvSpPr txBox="1"/>
          <p:nvPr/>
        </p:nvSpPr>
        <p:spPr>
          <a:xfrm rot="5400000">
            <a:off x="4443033" y="8527712"/>
            <a:ext cx="67497" cy="919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9" spc="10" dirty="0">
                <a:solidFill>
                  <a:srgbClr val="CAD0CE"/>
                </a:solidFill>
                <a:latin typeface="Arial"/>
                <a:cs typeface="Arial"/>
              </a:rPr>
              <a:t>¡_</a:t>
            </a:r>
            <a:endParaRPr sz="300">
              <a:latin typeface="Arial"/>
              <a:cs typeface="Arial"/>
            </a:endParaRPr>
          </a:p>
        </p:txBody>
      </p:sp>
      <p:sp>
        <p:nvSpPr>
          <p:cNvPr id="98" name="text 1"/>
          <p:cNvSpPr txBox="1"/>
          <p:nvPr/>
        </p:nvSpPr>
        <p:spPr>
          <a:xfrm rot="5400000">
            <a:off x="4452579" y="8754956"/>
            <a:ext cx="48404" cy="919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AD0CE"/>
                </a:solidFill>
                <a:latin typeface="Arial"/>
                <a:cs typeface="Arial"/>
              </a:rPr>
              <a:t>_</a:t>
            </a:r>
            <a:endParaRPr sz="400">
              <a:latin typeface="Arial"/>
              <a:cs typeface="Arial"/>
            </a:endParaRPr>
          </a:p>
        </p:txBody>
      </p:sp>
      <p:sp>
        <p:nvSpPr>
          <p:cNvPr id="99" name="text 1"/>
          <p:cNvSpPr txBox="1"/>
          <p:nvPr/>
        </p:nvSpPr>
        <p:spPr>
          <a:xfrm rot="5400000">
            <a:off x="4417620" y="9979020"/>
            <a:ext cx="118322" cy="919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solidFill>
                  <a:srgbClr val="CAD0CE"/>
                </a:solidFill>
                <a:latin typeface="Arial"/>
                <a:cs typeface="Arial"/>
              </a:rPr>
              <a:t>_</a:t>
            </a:r>
            <a:endParaRPr sz="500">
              <a:latin typeface="Arial"/>
              <a:cs typeface="Arial"/>
            </a:endParaRPr>
          </a:p>
        </p:txBody>
      </p:sp>
      <p:sp>
        <p:nvSpPr>
          <p:cNvPr id="100" name="text 1"/>
          <p:cNvSpPr txBox="1"/>
          <p:nvPr/>
        </p:nvSpPr>
        <p:spPr>
          <a:xfrm rot="5400000">
            <a:off x="3334223" y="1181960"/>
            <a:ext cx="1619053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(po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p1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s   vy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áva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eJ  c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1n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nost1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)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101" name="text 1"/>
          <p:cNvSpPr txBox="1"/>
          <p:nvPr/>
        </p:nvSpPr>
        <p:spPr>
          <a:xfrm rot="5400000">
            <a:off x="2993879" y="3991719"/>
            <a:ext cx="2298291" cy="13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B9C2BD"/>
                </a:solidFill>
                <a:latin typeface="Arial"/>
                <a:cs typeface="Arial"/>
              </a:rPr>
              <a:t>J</a:t>
            </a:r>
            <a:r>
              <a:rPr sz="870" spc="10" dirty="0">
                <a:solidFill>
                  <a:srgbClr val="98A5A0"/>
                </a:solidFill>
                <a:latin typeface="Arial"/>
                <a:cs typeface="Arial"/>
              </a:rPr>
              <a:t>tr~ningovej   </a:t>
            </a:r>
            <a:r>
              <a:rPr sz="920" spc="10" dirty="0">
                <a:solidFill>
                  <a:srgbClr val="B9C2BD"/>
                </a:solidFill>
                <a:latin typeface="Arial"/>
                <a:cs typeface="Arial"/>
              </a:rPr>
              <a:t>é</a:t>
            </a:r>
            <a:r>
              <a:rPr sz="920" spc="10" dirty="0">
                <a:solidFill>
                  <a:srgbClr val="98A5A0"/>
                </a:solidFill>
                <a:latin typeface="Arial"/>
                <a:cs typeface="Arial"/>
              </a:rPr>
              <a:t>innosti   star</a:t>
            </a:r>
            <a:r>
              <a:rPr sz="920" spc="10" dirty="0">
                <a:solidFill>
                  <a:srgbClr val="B9C2BD"/>
                </a:solidFill>
                <a:latin typeface="Arial"/>
                <a:cs typeface="Arial"/>
              </a:rPr>
              <a:t>ä</a:t>
            </a:r>
            <a:r>
              <a:rPr sz="920" spc="10" dirty="0">
                <a:solidFill>
                  <a:srgbClr val="98A5A0"/>
                </a:solidFill>
                <a:latin typeface="Arial"/>
                <a:cs typeface="Arial"/>
              </a:rPr>
              <a:t>ich   ziaèok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text 1"/>
          <p:cNvSpPr txBox="1"/>
          <p:nvPr/>
        </p:nvSpPr>
        <p:spPr>
          <a:xfrm rot="5400000">
            <a:off x="3561743" y="6930844"/>
            <a:ext cx="1170225" cy="136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95E5B"/>
                </a:solidFill>
                <a:latin typeface="Arial"/>
                <a:cs typeface="Arial"/>
              </a:rPr>
              <a:t>Podp</a:t>
            </a:r>
            <a:r>
              <a:rPr sz="88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89" spc="10" dirty="0">
                <a:solidFill>
                  <a:srgbClr val="595E5B"/>
                </a:solidFill>
                <a:latin typeface="Arial"/>
                <a:cs typeface="Arial"/>
              </a:rPr>
              <a:t>s  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obrovo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rnt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ka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03" name="text 1"/>
          <p:cNvSpPr txBox="1"/>
          <p:nvPr/>
        </p:nvSpPr>
        <p:spPr>
          <a:xfrm rot="5400000">
            <a:off x="3300866" y="9293073"/>
            <a:ext cx="1766755" cy="2604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solidFill>
                  <a:srgbClr val="CAD0CE"/>
                </a:solidFill>
                <a:latin typeface="Arial"/>
                <a:cs typeface="Arial"/>
              </a:rPr>
              <a:t>I  </a:t>
            </a:r>
            <a:r>
              <a:rPr sz="1850" spc="10" dirty="0">
                <a:solidFill>
                  <a:srgbClr val="595E5B"/>
                </a:solidFill>
                <a:latin typeface="Arial"/>
                <a:cs typeface="Arial"/>
              </a:rPr>
              <a:t>~</a:t>
            </a:r>
            <a:r>
              <a:rPr sz="1850" spc="10" dirty="0">
                <a:solidFill>
                  <a:srgbClr val="7587C2"/>
                </a:solidFill>
                <a:latin typeface="Arial"/>
                <a:cs typeface="Arial"/>
              </a:rPr>
              <a:t>~</a:t>
            </a:r>
            <a:r>
              <a:rPr sz="1850" spc="10" dirty="0">
                <a:solidFill>
                  <a:srgbClr val="595E5B"/>
                </a:solidFill>
                <a:latin typeface="Arial"/>
                <a:cs typeface="Arial"/>
              </a:rPr>
              <a:t>--</a:t>
            </a:r>
            <a:r>
              <a:rPr sz="1850" spc="10" dirty="0">
                <a:solidFill>
                  <a:srgbClr val="494F4D"/>
                </a:solidFill>
                <a:latin typeface="Arial"/>
                <a:cs typeface="Arial"/>
              </a:rPr>
              <a:t>---</a:t>
            </a:r>
            <a:r>
              <a:rPr sz="1850" spc="10" dirty="0">
                <a:solidFill>
                  <a:srgbClr val="595E5B"/>
                </a:solidFill>
                <a:latin typeface="Arial"/>
                <a:cs typeface="Arial"/>
              </a:rPr>
              <a:t>--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text 1"/>
          <p:cNvSpPr txBox="1"/>
          <p:nvPr/>
        </p:nvSpPr>
        <p:spPr>
          <a:xfrm rot="5400000">
            <a:off x="2670411" y="1485385"/>
            <a:ext cx="2375206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ruh  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pod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uj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at</a:t>
            </a:r>
            <a:r>
              <a:rPr sz="900" spc="10" dirty="0">
                <a:solidFill>
                  <a:srgbClr val="363938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(§   3  ods.   1  písm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.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d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) 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zák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. </a:t>
            </a:r>
            <a:r>
              <a:rPr sz="1229" spc="10" dirty="0">
                <a:solidFill>
                  <a:srgbClr val="595E5B"/>
                </a:solidFill>
                <a:latin typeface="Arial"/>
                <a:cs typeface="Arial"/>
              </a:rPr>
              <a:t>c.  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406/2011   Z.z</a:t>
            </a:r>
            <a:r>
              <a:rPr sz="779" spc="10" dirty="0">
                <a:solidFill>
                  <a:srgbClr val="363938"/>
                </a:solidFill>
                <a:latin typeface="Arial"/>
                <a:cs typeface="Arial"/>
              </a:rPr>
              <a:t>.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5" name="text 1"/>
          <p:cNvSpPr txBox="1"/>
          <p:nvPr/>
        </p:nvSpPr>
        <p:spPr>
          <a:xfrm rot="5400000">
            <a:off x="3550063" y="3148666"/>
            <a:ext cx="622116" cy="275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spcrtové</a:t>
            </a:r>
            <a:endParaRPr sz="900">
              <a:latin typeface="Arial"/>
              <a:cs typeface="Arial"/>
            </a:endParaRPr>
          </a:p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podujatie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text 1"/>
          <p:cNvSpPr txBox="1"/>
          <p:nvPr/>
        </p:nvSpPr>
        <p:spPr>
          <a:xfrm rot="5400000">
            <a:off x="3941395" y="3621156"/>
            <a:ext cx="229499" cy="54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spc="10" dirty="0">
                <a:solidFill>
                  <a:srgbClr val="B9C2BD"/>
                </a:solidFill>
                <a:latin typeface="Arial"/>
                <a:cs typeface="Arial"/>
              </a:rPr>
              <a:t>l </a:t>
            </a:r>
            <a:r>
              <a:rPr sz="1660" spc="10" dirty="0">
                <a:solidFill>
                  <a:srgbClr val="595E5B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text 1"/>
          <p:cNvSpPr txBox="1"/>
          <p:nvPr/>
        </p:nvSpPr>
        <p:spPr>
          <a:xfrm rot="5400000">
            <a:off x="4038628" y="4239445"/>
            <a:ext cx="35033" cy="54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0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108" name="text 1"/>
          <p:cNvSpPr txBox="1"/>
          <p:nvPr/>
        </p:nvSpPr>
        <p:spPr>
          <a:xfrm rot="5400000">
            <a:off x="3972281" y="4434483"/>
            <a:ext cx="167727" cy="543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solidFill>
                  <a:srgbClr val="595E5B"/>
                </a:solidFill>
                <a:latin typeface="Arial"/>
                <a:cs typeface="Arial"/>
              </a:rPr>
              <a:t>. 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text 1"/>
          <p:cNvSpPr txBox="1"/>
          <p:nvPr/>
        </p:nvSpPr>
        <p:spPr>
          <a:xfrm rot="5400000">
            <a:off x="2652897" y="7201353"/>
            <a:ext cx="2549242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B9C2BD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sút'aze   Slovenskej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text 1"/>
          <p:cNvSpPr txBox="1"/>
          <p:nvPr/>
        </p:nvSpPr>
        <p:spPr>
          <a:xfrm rot="5400000">
            <a:off x="3304255" y="4238686"/>
            <a:ext cx="968512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Nazov   pod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u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jat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text 1"/>
          <p:cNvSpPr txBox="1"/>
          <p:nvPr/>
        </p:nvSpPr>
        <p:spPr>
          <a:xfrm rot="5400000">
            <a:off x="3720553" y="5978283"/>
            <a:ext cx="25824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" spc="10" dirty="0">
                <a:solidFill>
                  <a:srgbClr val="B9C2BD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112" name="text 1"/>
          <p:cNvSpPr txBox="1"/>
          <p:nvPr/>
        </p:nvSpPr>
        <p:spPr>
          <a:xfrm rot="5400000">
            <a:off x="3593743" y="498814"/>
            <a:ext cx="147177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text 1"/>
          <p:cNvSpPr txBox="1"/>
          <p:nvPr/>
        </p:nvSpPr>
        <p:spPr>
          <a:xfrm rot="5400000">
            <a:off x="3524250" y="2606771"/>
            <a:ext cx="286163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CAD0CE"/>
                </a:solidFill>
                <a:latin typeface="Arial"/>
                <a:cs typeface="Arial"/>
              </a:rPr>
              <a:t>-  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text 1"/>
          <p:cNvSpPr txBox="1"/>
          <p:nvPr/>
        </p:nvSpPr>
        <p:spPr>
          <a:xfrm rot="5400000">
            <a:off x="3648934" y="2893897"/>
            <a:ext cx="36795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15" name="text 1"/>
          <p:cNvSpPr txBox="1"/>
          <p:nvPr/>
        </p:nvSpPr>
        <p:spPr>
          <a:xfrm rot="5400000">
            <a:off x="3593743" y="5203754"/>
            <a:ext cx="147177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text 1"/>
          <p:cNvSpPr txBox="1"/>
          <p:nvPr/>
        </p:nvSpPr>
        <p:spPr>
          <a:xfrm rot="5400000">
            <a:off x="3482391" y="6075508"/>
            <a:ext cx="372821" cy="14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69" spc="10" dirty="0">
                <a:solidFill>
                  <a:srgbClr val="CAD0CE"/>
                </a:solidFill>
                <a:latin typeface="Arial"/>
                <a:cs typeface="Arial"/>
              </a:rPr>
              <a:t>-l-  --.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text 1"/>
          <p:cNvSpPr txBox="1"/>
          <p:nvPr/>
        </p:nvSpPr>
        <p:spPr>
          <a:xfrm rot="5400000">
            <a:off x="3608073" y="7185260"/>
            <a:ext cx="121458" cy="14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text 1"/>
          <p:cNvSpPr txBox="1"/>
          <p:nvPr/>
        </p:nvSpPr>
        <p:spPr>
          <a:xfrm rot="5400000">
            <a:off x="3347715" y="2871732"/>
            <a:ext cx="89662" cy="214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9" spc="10" dirty="0">
                <a:solidFill>
                  <a:srgbClr val="CAD0CE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9" name="text 1"/>
          <p:cNvSpPr txBox="1"/>
          <p:nvPr/>
        </p:nvSpPr>
        <p:spPr>
          <a:xfrm rot="5400000">
            <a:off x="3542867" y="2905043"/>
            <a:ext cx="43764" cy="1225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4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text 1"/>
          <p:cNvSpPr txBox="1"/>
          <p:nvPr/>
        </p:nvSpPr>
        <p:spPr>
          <a:xfrm rot="5400000">
            <a:off x="2162603" y="4458857"/>
            <a:ext cx="2649457" cy="289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19" spc="10" dirty="0">
                <a:solidFill>
                  <a:srgbClr val="595E5B"/>
                </a:solidFill>
                <a:latin typeface="Arial"/>
                <a:cs typeface="Arial"/>
              </a:rPr>
              <a:t>3</a:t>
            </a:r>
            <a:r>
              <a:rPr sz="71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r>
              <a:rPr sz="719" spc="10" dirty="0">
                <a:solidFill>
                  <a:srgbClr val="595E5B"/>
                </a:solidFill>
                <a:latin typeface="Arial"/>
                <a:cs typeface="Arial"/>
              </a:rPr>
              <a:t>2.2018</a:t>
            </a:r>
            <a:r>
              <a:rPr sz="719" spc="10" dirty="0">
                <a:solidFill>
                  <a:srgbClr val="B9C2BD"/>
                </a:solidFill>
                <a:latin typeface="Arial"/>
                <a:cs typeface="Arial"/>
              </a:rPr>
              <a:t>!</a:t>
            </a:r>
            <a:r>
              <a:rPr sz="719" spc="10" dirty="0">
                <a:solidFill>
                  <a:srgbClr val="595E5B"/>
                </a:solidFill>
                <a:latin typeface="Arial"/>
                <a:cs typeface="Arial"/>
              </a:rPr>
              <a:t>Rozsah    vykonávania   dobrovorníck</a:t>
            </a:r>
            <a:r>
              <a:rPr sz="719" spc="10" dirty="0">
                <a:solidFill>
                  <a:srgbClr val="6B716F"/>
                </a:solidFill>
                <a:latin typeface="Arial"/>
                <a:cs typeface="Arial"/>
              </a:rPr>
              <a:t>e</a:t>
            </a:r>
            <a:r>
              <a:rPr sz="719" spc="10" dirty="0">
                <a:solidFill>
                  <a:srgbClr val="595E5B"/>
                </a:solidFill>
                <a:latin typeface="Arial"/>
                <a:cs typeface="Arial"/>
              </a:rPr>
              <a:t>j</a:t>
            </a:r>
            <a:endParaRPr sz="700">
              <a:latin typeface="Arial"/>
              <a:cs typeface="Arial"/>
            </a:endParaRPr>
          </a:p>
          <a:p>
            <a:pPr marL="504468">
              <a:lnSpc>
                <a:spcPct val="100000"/>
              </a:lnSpc>
            </a:pPr>
            <a:r>
              <a:rPr sz="950" spc="10" dirty="0">
                <a:solidFill>
                  <a:srgbClr val="CAD0CE"/>
                </a:solidFill>
                <a:latin typeface="Arial"/>
                <a:cs typeface="Arial"/>
              </a:rPr>
              <a:t>[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ö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inn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ost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i   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(po</a:t>
            </a:r>
            <a:r>
              <a:rPr sz="950" spc="10" dirty="0">
                <a:solidFill>
                  <a:srgbClr val="6B716F"/>
                </a:solidFill>
                <a:latin typeface="Arial"/>
                <a:cs typeface="Arial"/>
              </a:rPr>
              <a:t>ö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494F4D"/>
                </a:solidFill>
                <a:latin typeface="Arial"/>
                <a:cs typeface="Arial"/>
              </a:rPr>
              <a:t>t  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h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odí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n):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text 1"/>
          <p:cNvSpPr txBox="1"/>
          <p:nvPr/>
        </p:nvSpPr>
        <p:spPr>
          <a:xfrm rot="5400000">
            <a:off x="3572010" y="5981224"/>
            <a:ext cx="40038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0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122" name="text 1"/>
          <p:cNvSpPr txBox="1"/>
          <p:nvPr/>
        </p:nvSpPr>
        <p:spPr>
          <a:xfrm rot="5400000">
            <a:off x="1787790" y="8138475"/>
            <a:ext cx="3568979" cy="119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Dobrovol'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ní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cku   öìnnost  za   pr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jímatera   </a:t>
            </a:r>
            <a:r>
              <a:rPr sz="839" spc="10" dirty="0">
                <a:solidFill>
                  <a:srgbClr val="CAD0CE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ng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.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Elena   Grambüökova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text 1"/>
          <p:cNvSpPr txBox="1"/>
          <p:nvPr/>
        </p:nvSpPr>
        <p:spPr>
          <a:xfrm rot="5400000">
            <a:off x="3334483" y="6177056"/>
            <a:ext cx="246469" cy="14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spc="10" dirty="0">
                <a:solidFill>
                  <a:srgbClr val="595E5B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4" name="text 1"/>
          <p:cNvSpPr txBox="1"/>
          <p:nvPr/>
        </p:nvSpPr>
        <p:spPr>
          <a:xfrm rot="5400000">
            <a:off x="2473092" y="7283277"/>
            <a:ext cx="186888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il  (m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o,   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ezv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   a  podp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)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text 1"/>
          <p:cNvSpPr txBox="1"/>
          <p:nvPr/>
        </p:nvSpPr>
        <p:spPr>
          <a:xfrm rot="5400000">
            <a:off x="3273624" y="3758829"/>
            <a:ext cx="68181" cy="1072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126" name="text 1"/>
          <p:cNvSpPr txBox="1"/>
          <p:nvPr/>
        </p:nvSpPr>
        <p:spPr>
          <a:xfrm rot="5400000">
            <a:off x="3172126" y="6666574"/>
            <a:ext cx="3834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595E5B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127" name="text 1"/>
          <p:cNvSpPr txBox="1"/>
          <p:nvPr/>
        </p:nvSpPr>
        <p:spPr>
          <a:xfrm rot="5400000">
            <a:off x="3106625" y="7324054"/>
            <a:ext cx="16934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,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8" name="text 1"/>
          <p:cNvSpPr txBox="1"/>
          <p:nvPr/>
        </p:nvSpPr>
        <p:spPr>
          <a:xfrm rot="5400000">
            <a:off x="3162540" y="7525520"/>
            <a:ext cx="5751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text 1"/>
          <p:cNvSpPr txBox="1"/>
          <p:nvPr/>
        </p:nvSpPr>
        <p:spPr>
          <a:xfrm rot="5400000">
            <a:off x="2716660" y="3178926"/>
            <a:ext cx="60948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98A5A0"/>
                </a:solidFill>
                <a:latin typeface="Arial"/>
                <a:cs typeface="Arial"/>
              </a:rPr>
              <a:t>~~~~s!va</a:t>
            </a:r>
            <a:endParaRPr sz="800">
              <a:latin typeface="Arial"/>
              <a:cs typeface="Arial"/>
            </a:endParaRPr>
          </a:p>
        </p:txBody>
      </p:sp>
      <p:sp>
        <p:nvSpPr>
          <p:cNvPr id="130" name="text 1"/>
          <p:cNvSpPr txBox="1"/>
          <p:nvPr/>
        </p:nvSpPr>
        <p:spPr>
          <a:xfrm rot="5400000">
            <a:off x="2431004" y="6939236"/>
            <a:ext cx="118079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odp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dob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ovo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tnlk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text 1"/>
          <p:cNvSpPr txBox="1"/>
          <p:nvPr/>
        </p:nvSpPr>
        <p:spPr>
          <a:xfrm rot="5400000">
            <a:off x="2996418" y="7954146"/>
            <a:ext cx="4997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9" spc="10" dirty="0">
                <a:latin typeface="Arial"/>
                <a:cs typeface="Arial"/>
              </a:rPr>
              <a:t>__</a:t>
            </a:r>
            <a:endParaRPr sz="300">
              <a:latin typeface="Arial"/>
              <a:cs typeface="Arial"/>
            </a:endParaRPr>
          </a:p>
        </p:txBody>
      </p:sp>
      <p:sp>
        <p:nvSpPr>
          <p:cNvPr id="132" name="text 1"/>
          <p:cNvSpPr txBox="1"/>
          <p:nvPr/>
        </p:nvSpPr>
        <p:spPr>
          <a:xfrm rot="5400000">
            <a:off x="2908640" y="8468532"/>
            <a:ext cx="242563" cy="1588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29" spc="10" dirty="0">
                <a:latin typeface="Arial"/>
                <a:cs typeface="Arial"/>
              </a:rPr>
              <a:t>__</a:t>
            </a:r>
            <a:r>
              <a:rPr sz="729" spc="10" dirty="0">
                <a:solidFill>
                  <a:srgbClr val="B9C2BD"/>
                </a:solidFill>
                <a:latin typeface="Arial"/>
                <a:cs typeface="Arial"/>
              </a:rPr>
              <a:t>J</a:t>
            </a:r>
            <a:endParaRPr sz="700">
              <a:latin typeface="Arial"/>
              <a:cs typeface="Arial"/>
            </a:endParaRPr>
          </a:p>
        </p:txBody>
      </p:sp>
      <p:sp>
        <p:nvSpPr>
          <p:cNvPr id="133" name="text 1"/>
          <p:cNvSpPr txBox="1"/>
          <p:nvPr/>
        </p:nvSpPr>
        <p:spPr>
          <a:xfrm rot="5400000">
            <a:off x="2516244" y="3178555"/>
            <a:ext cx="59844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CAD0CE"/>
                </a:solidFill>
                <a:latin typeface="Arial"/>
                <a:cs typeface="Arial"/>
              </a:rPr>
              <a:t>¡</a:t>
            </a:r>
            <a:r>
              <a:rPr sz="870" spc="10" dirty="0">
                <a:solidFill>
                  <a:srgbClr val="595E5B"/>
                </a:solidFill>
                <a:latin typeface="Arial"/>
                <a:cs typeface="Arial"/>
              </a:rPr>
              <a:t>sportové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text 1"/>
          <p:cNvSpPr txBox="1"/>
          <p:nvPr/>
        </p:nvSpPr>
        <p:spPr>
          <a:xfrm rot="5400000">
            <a:off x="2776263" y="3772085"/>
            <a:ext cx="30097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" spc="10" dirty="0">
                <a:solidFill>
                  <a:srgbClr val="B9C2BD"/>
                </a:solidFill>
                <a:latin typeface="Arial"/>
                <a:cs typeface="Arial"/>
              </a:rPr>
              <a:t>J</a:t>
            </a:r>
            <a:endParaRPr sz="100">
              <a:latin typeface="Arial"/>
              <a:cs typeface="Arial"/>
            </a:endParaRPr>
          </a:p>
        </p:txBody>
      </p:sp>
      <p:sp>
        <p:nvSpPr>
          <p:cNvPr id="135" name="text 1"/>
          <p:cNvSpPr txBox="1"/>
          <p:nvPr/>
        </p:nvSpPr>
        <p:spPr>
          <a:xfrm rot="5400000">
            <a:off x="2764888" y="4488687"/>
            <a:ext cx="52849" cy="52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36" name="text 1"/>
          <p:cNvSpPr txBox="1"/>
          <p:nvPr/>
        </p:nvSpPr>
        <p:spPr>
          <a:xfrm rot="5400000">
            <a:off x="2770893" y="4616520"/>
            <a:ext cx="40838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37" name="text 1"/>
          <p:cNvSpPr txBox="1"/>
          <p:nvPr/>
        </p:nvSpPr>
        <p:spPr>
          <a:xfrm rot="5400000">
            <a:off x="2770893" y="4714325"/>
            <a:ext cx="40838" cy="52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38" name="text 1"/>
          <p:cNvSpPr txBox="1"/>
          <p:nvPr/>
        </p:nvSpPr>
        <p:spPr>
          <a:xfrm rot="5400000">
            <a:off x="1540847" y="7201353"/>
            <a:ext cx="254924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B9C2BD"/>
                </a:solidFill>
                <a:latin typeface="Arial"/>
                <a:cs typeface="Arial"/>
              </a:rPr>
              <a:t>[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sút'aze   Slovenskej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text 1"/>
          <p:cNvSpPr txBox="1"/>
          <p:nvPr/>
        </p:nvSpPr>
        <p:spPr>
          <a:xfrm rot="5400000">
            <a:off x="2641844" y="2898503"/>
            <a:ext cx="3834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40" name="text 1"/>
          <p:cNvSpPr txBox="1"/>
          <p:nvPr/>
        </p:nvSpPr>
        <p:spPr>
          <a:xfrm rot="5400000">
            <a:off x="1821811" y="3785461"/>
            <a:ext cx="175048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podujatie       </a:t>
            </a:r>
            <a:r>
              <a:rPr sz="900" spc="10" dirty="0">
                <a:solidFill>
                  <a:srgbClr val="CAD0CE"/>
                </a:solidFill>
                <a:latin typeface="Arial"/>
                <a:cs typeface="Arial"/>
              </a:rPr>
              <a:t>, 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áz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ov  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pod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uj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at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text 1"/>
          <p:cNvSpPr txBox="1"/>
          <p:nvPr/>
        </p:nvSpPr>
        <p:spPr>
          <a:xfrm rot="5400000">
            <a:off x="2462648" y="2852936"/>
            <a:ext cx="57095" cy="229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CAD0CE"/>
                </a:solidFill>
                <a:latin typeface="Arial"/>
                <a:cs typeface="Arial"/>
              </a:rPr>
              <a:t>!</a:t>
            </a:r>
            <a:endParaRPr sz="600">
              <a:latin typeface="Arial"/>
              <a:cs typeface="Arial"/>
            </a:endParaRPr>
          </a:p>
        </p:txBody>
      </p:sp>
      <p:sp>
        <p:nvSpPr>
          <p:cNvPr id="142" name="text 1"/>
          <p:cNvSpPr txBox="1"/>
          <p:nvPr/>
        </p:nvSpPr>
        <p:spPr>
          <a:xfrm rot="5400000">
            <a:off x="1141106" y="4522757"/>
            <a:ext cx="263824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4.2.2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01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8  </a:t>
            </a:r>
            <a:r>
              <a:rPr sz="789" spc="10" dirty="0">
                <a:solidFill>
                  <a:srgbClr val="CAD0CE"/>
                </a:solidFill>
                <a:latin typeface="Arial"/>
                <a:cs typeface="Arial"/>
              </a:rPr>
              <a:t>j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Rozsah   vykonávania   dobrovo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nícke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text 1"/>
          <p:cNvSpPr txBox="1"/>
          <p:nvPr/>
        </p:nvSpPr>
        <p:spPr>
          <a:xfrm rot="5400000">
            <a:off x="2421846" y="5979599"/>
            <a:ext cx="28456" cy="52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" spc="10" dirty="0">
                <a:solidFill>
                  <a:srgbClr val="B9C2BD"/>
                </a:solidFill>
                <a:latin typeface="Arial"/>
                <a:cs typeface="Arial"/>
              </a:rPr>
              <a:t>J</a:t>
            </a:r>
            <a:endParaRPr sz="100">
              <a:latin typeface="Arial"/>
              <a:cs typeface="Arial"/>
            </a:endParaRPr>
          </a:p>
        </p:txBody>
      </p:sp>
      <p:sp>
        <p:nvSpPr>
          <p:cNvPr id="144" name="text 1"/>
          <p:cNvSpPr txBox="1"/>
          <p:nvPr/>
        </p:nvSpPr>
        <p:spPr>
          <a:xfrm rot="5400000">
            <a:off x="2047629" y="6730553"/>
            <a:ext cx="887326" cy="1923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60" spc="10" dirty="0">
                <a:solidFill>
                  <a:srgbClr val="CAD0CE"/>
                </a:solidFill>
                <a:latin typeface="Arial"/>
                <a:cs typeface="Arial"/>
              </a:rPr>
              <a:t>i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Dob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ovol'níc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u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text 1"/>
          <p:cNvSpPr txBox="1"/>
          <p:nvPr/>
        </p:nvSpPr>
        <p:spPr>
          <a:xfrm rot="5400000">
            <a:off x="1123310" y="8550562"/>
            <a:ext cx="267384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ö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nnost'   za   pr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ijí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mate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f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   </a:t>
            </a:r>
            <a:r>
              <a:rPr sz="759" spc="10" dirty="0">
                <a:solidFill>
                  <a:srgbClr val="CAD0CE"/>
                </a:solidFill>
                <a:latin typeface="Arial"/>
                <a:cs typeface="Arial"/>
              </a:rPr>
              <a:t>j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g.  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ena   Gramb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ièkov</a:t>
            </a:r>
            <a:r>
              <a:rPr sz="809" spc="10" dirty="0">
                <a:solidFill>
                  <a:srgbClr val="6B716F"/>
                </a:solidFill>
                <a:latin typeface="Arial"/>
                <a:cs typeface="Arial"/>
              </a:rPr>
              <a:t>á</a:t>
            </a:r>
            <a:endParaRPr sz="800">
              <a:latin typeface="Arial"/>
              <a:cs typeface="Arial"/>
            </a:endParaRPr>
          </a:p>
        </p:txBody>
      </p:sp>
      <p:sp>
        <p:nvSpPr>
          <p:cNvPr id="146" name="text 1"/>
          <p:cNvSpPr txBox="1"/>
          <p:nvPr/>
        </p:nvSpPr>
        <p:spPr>
          <a:xfrm rot="5400000">
            <a:off x="2179439" y="2967697"/>
            <a:ext cx="276170" cy="219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9" spc="10" dirty="0">
                <a:solidFill>
                  <a:srgbClr val="CAD0CE"/>
                </a:solidFill>
                <a:latin typeface="Arial"/>
                <a:cs typeface="Arial"/>
              </a:rPr>
              <a:t>¡  _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text 1"/>
          <p:cNvSpPr txBox="1"/>
          <p:nvPr/>
        </p:nvSpPr>
        <p:spPr>
          <a:xfrm rot="5400000">
            <a:off x="1475527" y="4162573"/>
            <a:ext cx="1701376" cy="2019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60" spc="10" dirty="0">
                <a:solidFill>
                  <a:srgbClr val="CAD0CE"/>
                </a:solidFill>
                <a:latin typeface="Arial"/>
                <a:cs typeface="Arial"/>
              </a:rPr>
              <a:t>_  _  </a:t>
            </a:r>
            <a:r>
              <a:rPr sz="809" spc="10" dirty="0">
                <a:solidFill>
                  <a:srgbClr val="98A5A0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inn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ost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(poëet   hodín):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48" name="text 1"/>
          <p:cNvSpPr txBox="1"/>
          <p:nvPr/>
        </p:nvSpPr>
        <p:spPr>
          <a:xfrm rot="5400000">
            <a:off x="2254523" y="5401450"/>
            <a:ext cx="7162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spc="10" dirty="0">
                <a:solidFill>
                  <a:srgbClr val="CAD0CE"/>
                </a:solidFill>
                <a:latin typeface="Arial"/>
                <a:cs typeface="Arial"/>
              </a:rPr>
              <a:t>_</a:t>
            </a:r>
            <a:endParaRPr sz="500">
              <a:latin typeface="Arial"/>
              <a:cs typeface="Arial"/>
            </a:endParaRPr>
          </a:p>
        </p:txBody>
      </p:sp>
      <p:sp>
        <p:nvSpPr>
          <p:cNvPr id="149" name="text 1"/>
          <p:cNvSpPr txBox="1"/>
          <p:nvPr/>
        </p:nvSpPr>
        <p:spPr>
          <a:xfrm rot="5400000">
            <a:off x="2207166" y="5945543"/>
            <a:ext cx="242559" cy="2528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CAD0CE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0" name="text 1"/>
          <p:cNvSpPr txBox="1"/>
          <p:nvPr/>
        </p:nvSpPr>
        <p:spPr>
          <a:xfrm rot="5400000">
            <a:off x="2270774" y="6167647"/>
            <a:ext cx="15238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151" name="text 1"/>
          <p:cNvSpPr txBox="1"/>
          <p:nvPr/>
        </p:nvSpPr>
        <p:spPr>
          <a:xfrm rot="5400000">
            <a:off x="1165968" y="7398240"/>
            <a:ext cx="2245835" cy="1331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AD0CE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riadi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l 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(meno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, 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p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ri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ezvisko   a  podp</a:t>
            </a:r>
            <a:r>
              <a:rPr sz="900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s):       </a:t>
            </a:r>
            <a:r>
              <a:rPr sz="1050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text 1"/>
          <p:cNvSpPr txBox="1"/>
          <p:nvPr/>
        </p:nvSpPr>
        <p:spPr>
          <a:xfrm rot="5400000">
            <a:off x="2175470" y="9046680"/>
            <a:ext cx="301189" cy="245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80" i="1" spc="10" dirty="0">
                <a:solidFill>
                  <a:srgbClr val="5765B2"/>
                </a:solidFill>
                <a:latin typeface="Arial"/>
                <a:cs typeface="Arial"/>
              </a:rPr>
              <a:t>rf-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3" name="text 1"/>
          <p:cNvSpPr txBox="1"/>
          <p:nvPr/>
        </p:nvSpPr>
        <p:spPr>
          <a:xfrm rot="5400000">
            <a:off x="2050492" y="6676160"/>
            <a:ext cx="5751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4" name="text 1"/>
          <p:cNvSpPr txBox="1"/>
          <p:nvPr/>
        </p:nvSpPr>
        <p:spPr>
          <a:xfrm rot="5400000">
            <a:off x="1430428" y="6884395"/>
            <a:ext cx="1179232" cy="248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0540">
              <a:lnSpc>
                <a:spcPct val="100000"/>
              </a:lnSpc>
            </a:pPr>
            <a:r>
              <a:rPr sz="900" spc="10" dirty="0">
                <a:solidFill>
                  <a:srgbClr val="595E5B"/>
                </a:solidFill>
                <a:latin typeface="Arial"/>
                <a:cs typeface="Arial"/>
              </a:rPr>
              <a:t>. 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Podp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1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s   d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o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brovo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1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ka.</a:t>
            </a:r>
            <a:endParaRPr sz="700">
              <a:latin typeface="Arial"/>
              <a:cs typeface="Arial"/>
            </a:endParaRPr>
          </a:p>
        </p:txBody>
      </p:sp>
      <p:sp>
        <p:nvSpPr>
          <p:cNvPr id="155" name="text 1"/>
          <p:cNvSpPr txBox="1"/>
          <p:nvPr/>
        </p:nvSpPr>
        <p:spPr>
          <a:xfrm rot="5400000">
            <a:off x="2050491" y="7530668"/>
            <a:ext cx="5751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6" name="text 1"/>
          <p:cNvSpPr txBox="1"/>
          <p:nvPr/>
        </p:nvSpPr>
        <p:spPr>
          <a:xfrm rot="5400000">
            <a:off x="1878739" y="8790156"/>
            <a:ext cx="576768" cy="4160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50" spc="10" dirty="0">
                <a:solidFill>
                  <a:srgbClr val="7587C2"/>
                </a:solidFill>
                <a:latin typeface="Arial"/>
                <a:cs typeface="Arial"/>
              </a:rPr>
              <a:t>L</a:t>
            </a:r>
            <a:r>
              <a:rPr sz="2950" spc="10" dirty="0">
                <a:solidFill>
                  <a:srgbClr val="6376B9"/>
                </a:solidFill>
                <a:latin typeface="Arial"/>
                <a:cs typeface="Arial"/>
              </a:rPr>
              <a:t>t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7" name="text 1"/>
          <p:cNvSpPr txBox="1"/>
          <p:nvPr/>
        </p:nvSpPr>
        <p:spPr>
          <a:xfrm rot="5400000">
            <a:off x="1898241" y="9170577"/>
            <a:ext cx="259053" cy="130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i="1" spc="10" dirty="0">
                <a:solidFill>
                  <a:srgbClr val="7587C2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8" name="text 1"/>
          <p:cNvSpPr txBox="1"/>
          <p:nvPr/>
        </p:nvSpPr>
        <p:spPr>
          <a:xfrm rot="5400000">
            <a:off x="1944754" y="9299404"/>
            <a:ext cx="248716" cy="1505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i="1" spc="10" dirty="0">
                <a:solidFill>
                  <a:srgbClr val="7587C2"/>
                </a:solidFill>
                <a:latin typeface="Arial"/>
                <a:cs typeface="Arial"/>
              </a:rPr>
              <a:t>('  </a:t>
            </a:r>
            <a:r>
              <a:rPr sz="1400" i="1" spc="10" dirty="0">
                <a:solidFill>
                  <a:srgbClr val="7587C2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9" name="text 1"/>
          <p:cNvSpPr txBox="1"/>
          <p:nvPr/>
        </p:nvSpPr>
        <p:spPr>
          <a:xfrm rot="5400000">
            <a:off x="1680514" y="3190540"/>
            <a:ext cx="56064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98A5A0"/>
                </a:solidFill>
                <a:latin typeface="Arial"/>
                <a:cs typeface="Arial"/>
              </a:rPr>
              <a:t>dru:zstva</a:t>
            </a:r>
            <a:endParaRPr sz="800">
              <a:latin typeface="Arial"/>
              <a:cs typeface="Arial"/>
            </a:endParaRPr>
          </a:p>
        </p:txBody>
      </p:sp>
      <p:sp>
        <p:nvSpPr>
          <p:cNvPr id="160" name="text 1"/>
          <p:cNvSpPr txBox="1"/>
          <p:nvPr/>
        </p:nvSpPr>
        <p:spPr>
          <a:xfrm rot="5400000">
            <a:off x="1881532" y="8502632"/>
            <a:ext cx="3504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9" spc="10" dirty="0">
                <a:solidFill>
                  <a:srgbClr val="CAD0CE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161" name="text 1"/>
          <p:cNvSpPr txBox="1"/>
          <p:nvPr/>
        </p:nvSpPr>
        <p:spPr>
          <a:xfrm rot="5400000">
            <a:off x="1534170" y="9066203"/>
            <a:ext cx="85333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765B2"/>
                </a:solidFill>
                <a:latin typeface="Arial"/>
                <a:cs typeface="Arial"/>
              </a:rPr>
              <a:t>~   </a:t>
            </a:r>
            <a:r>
              <a:rPr sz="900" spc="10" dirty="0">
                <a:solidFill>
                  <a:srgbClr val="7587C2"/>
                </a:solidFill>
                <a:latin typeface="Arial"/>
                <a:cs typeface="Arial"/>
              </a:rPr>
              <a:t>·</a:t>
            </a:r>
            <a:r>
              <a:rPr sz="900" spc="10" dirty="0">
                <a:solidFill>
                  <a:srgbClr val="8699CD"/>
                </a:solidFill>
                <a:latin typeface="Arial"/>
                <a:cs typeface="Arial"/>
              </a:rPr>
              <a:t>-</a:t>
            </a:r>
            <a:r>
              <a:rPr sz="900" spc="10" dirty="0">
                <a:solidFill>
                  <a:srgbClr val="5765B2"/>
                </a:solidFill>
                <a:latin typeface="Arial"/>
                <a:cs typeface="Arial"/>
              </a:rPr>
              <a:t>(</a:t>
            </a:r>
            <a:r>
              <a:rPr sz="900" spc="10" dirty="0">
                <a:solidFill>
                  <a:srgbClr val="7587C2"/>
                </a:solidFill>
                <a:latin typeface="Arial"/>
                <a:cs typeface="Arial"/>
              </a:rPr>
              <a:t>\...."   </a:t>
            </a:r>
            <a:r>
              <a:rPr sz="900" spc="10" dirty="0">
                <a:solidFill>
                  <a:srgbClr val="8699CD"/>
                </a:solidFill>
                <a:latin typeface="Arial"/>
                <a:cs typeface="Arial"/>
              </a:rPr>
              <a:t>~~</a:t>
            </a:r>
            <a:endParaRPr sz="900">
              <a:latin typeface="Arial"/>
              <a:cs typeface="Arial"/>
            </a:endParaRPr>
          </a:p>
        </p:txBody>
      </p:sp>
      <p:sp>
        <p:nvSpPr>
          <p:cNvPr id="162" name="text 1"/>
          <p:cNvSpPr txBox="1"/>
          <p:nvPr/>
        </p:nvSpPr>
        <p:spPr>
          <a:xfrm rot="5400000">
            <a:off x="1493943" y="3219457"/>
            <a:ext cx="649612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98A5A0"/>
                </a:solidFill>
                <a:latin typeface="Arial"/>
                <a:cs typeface="Arial"/>
              </a:rPr>
              <a:t>~</a:t>
            </a:r>
            <a:r>
              <a:rPr sz="250" spc="10" dirty="0">
                <a:latin typeface="Arial"/>
                <a:cs typeface="Arial"/>
              </a:rPr>
              <a:t>---</a:t>
            </a:r>
            <a:r>
              <a:rPr sz="250" spc="10" dirty="0">
                <a:solidFill>
                  <a:srgbClr val="98A5A0"/>
                </a:solidFill>
                <a:latin typeface="Arial"/>
                <a:cs typeface="Arial"/>
              </a:rPr>
              <a:t>~</a:t>
            </a:r>
            <a:r>
              <a:rPr sz="250" spc="10" dirty="0">
                <a:latin typeface="Arial"/>
                <a:cs typeface="Arial"/>
              </a:rPr>
              <a:t>--------------------------</a:t>
            </a:r>
            <a:endParaRPr sz="200">
              <a:latin typeface="Arial"/>
              <a:cs typeface="Arial"/>
            </a:endParaRPr>
          </a:p>
        </p:txBody>
      </p:sp>
      <p:sp>
        <p:nvSpPr>
          <p:cNvPr id="163" name="text 1"/>
          <p:cNvSpPr txBox="1"/>
          <p:nvPr/>
        </p:nvSpPr>
        <p:spPr>
          <a:xfrm rot="5400000">
            <a:off x="1155891" y="6172733"/>
            <a:ext cx="176050" cy="1437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spc="10" dirty="0">
                <a:solidFill>
                  <a:srgbClr val="595E5B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64" name="text 1"/>
          <p:cNvSpPr txBox="1"/>
          <p:nvPr/>
        </p:nvSpPr>
        <p:spPr>
          <a:xfrm rot="5400000">
            <a:off x="1268555" y="810997"/>
            <a:ext cx="905381" cy="1378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95E5B"/>
                </a:solidFill>
                <a:latin typeface="Arial"/>
                <a:cs typeface="Arial"/>
              </a:rPr>
              <a:t>Oruh  podu</a:t>
            </a:r>
            <a:r>
              <a:rPr sz="88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89" spc="10" dirty="0">
                <a:solidFill>
                  <a:srgbClr val="595E5B"/>
                </a:solidFill>
                <a:latin typeface="Arial"/>
                <a:cs typeface="Arial"/>
              </a:rPr>
              <a:t>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65" name="text 1"/>
          <p:cNvSpPr txBox="1"/>
          <p:nvPr/>
        </p:nvSpPr>
        <p:spPr>
          <a:xfrm rot="5400000">
            <a:off x="1408198" y="3183400"/>
            <a:ext cx="626096" cy="1378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r>
              <a:rPr sz="920" spc="10" dirty="0">
                <a:solidFill>
                  <a:srgbClr val="595E5B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66" name="text 1"/>
          <p:cNvSpPr txBox="1"/>
          <p:nvPr/>
        </p:nvSpPr>
        <p:spPr>
          <a:xfrm rot="5400000">
            <a:off x="1684084" y="3746579"/>
            <a:ext cx="74324" cy="1378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spc="10" dirty="0">
                <a:solidFill>
                  <a:srgbClr val="CAD0CE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</p:txBody>
      </p:sp>
      <p:sp>
        <p:nvSpPr>
          <p:cNvPr id="167" name="text 1"/>
          <p:cNvSpPr txBox="1"/>
          <p:nvPr/>
        </p:nvSpPr>
        <p:spPr>
          <a:xfrm rot="5400000">
            <a:off x="1693333" y="4447705"/>
            <a:ext cx="55826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168" name="text 1"/>
          <p:cNvSpPr txBox="1"/>
          <p:nvPr/>
        </p:nvSpPr>
        <p:spPr>
          <a:xfrm rot="5400000">
            <a:off x="1176710" y="4157578"/>
            <a:ext cx="951515" cy="275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03030">
              <a:lnSpc>
                <a:spcPct val="100000"/>
              </a:lnSpc>
            </a:pP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. 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Názov   podu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atla</a:t>
            </a:r>
            <a:r>
              <a:rPr sz="809" spc="10" dirty="0">
                <a:solidFill>
                  <a:srgbClr val="171C2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9" name="text 1"/>
          <p:cNvSpPr txBox="1"/>
          <p:nvPr/>
        </p:nvSpPr>
        <p:spPr>
          <a:xfrm rot="5400000">
            <a:off x="1679452" y="4991792"/>
            <a:ext cx="83587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9" spc="10" dirty="0">
                <a:solidFill>
                  <a:srgbClr val="494F4D"/>
                </a:solidFill>
                <a:latin typeface="Arial"/>
                <a:cs typeface="Arial"/>
              </a:rPr>
              <a:t>.  </a:t>
            </a:r>
            <a:r>
              <a:rPr sz="349" spc="10" dirty="0">
                <a:solidFill>
                  <a:srgbClr val="878883"/>
                </a:solidFill>
                <a:latin typeface="Arial"/>
                <a:cs typeface="Arial"/>
              </a:rPr>
              <a:t>·</a:t>
            </a:r>
            <a:endParaRPr sz="300">
              <a:latin typeface="Arial"/>
              <a:cs typeface="Arial"/>
            </a:endParaRPr>
          </a:p>
        </p:txBody>
      </p:sp>
      <p:sp>
        <p:nvSpPr>
          <p:cNvPr id="170" name="text 1"/>
          <p:cNvSpPr txBox="1"/>
          <p:nvPr/>
        </p:nvSpPr>
        <p:spPr>
          <a:xfrm rot="5400000">
            <a:off x="1633518" y="5274517"/>
            <a:ext cx="175457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878883"/>
                </a:solidFill>
                <a:latin typeface="Arial"/>
                <a:cs typeface="Arial"/>
              </a:rPr>
              <a:t>·</a:t>
            </a:r>
            <a:r>
              <a:rPr sz="859" spc="10" dirty="0">
                <a:solidFill>
                  <a:srgbClr val="595E5B"/>
                </a:solidFill>
                <a:latin typeface="Arial"/>
                <a:cs typeface="Arial"/>
              </a:rPr>
              <a:t>·</a:t>
            </a:r>
            <a:endParaRPr sz="800">
              <a:latin typeface="Arial"/>
              <a:cs typeface="Arial"/>
            </a:endParaRPr>
          </a:p>
        </p:txBody>
      </p:sp>
      <p:sp>
        <p:nvSpPr>
          <p:cNvPr id="171" name="text 1"/>
          <p:cNvSpPr txBox="1"/>
          <p:nvPr/>
        </p:nvSpPr>
        <p:spPr>
          <a:xfrm rot="5400000">
            <a:off x="1689134" y="5393921"/>
            <a:ext cx="64223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spc="10" dirty="0">
                <a:solidFill>
                  <a:srgbClr val="878883"/>
                </a:solidFill>
                <a:latin typeface="Arial"/>
                <a:cs typeface="Arial"/>
              </a:rPr>
              <a:t>·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text 1"/>
          <p:cNvSpPr txBox="1"/>
          <p:nvPr/>
        </p:nvSpPr>
        <p:spPr>
          <a:xfrm rot="5400000">
            <a:off x="268268" y="7036134"/>
            <a:ext cx="2905956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878883"/>
                </a:solidFill>
                <a:latin typeface="Arial"/>
                <a:cs typeface="Arial"/>
              </a:rPr>
              <a:t>·     </a:t>
            </a:r>
            <a:r>
              <a:rPr sz="950" spc="10" dirty="0">
                <a:solidFill>
                  <a:srgbClr val="98A5A0"/>
                </a:solidFill>
                <a:latin typeface="Arial"/>
                <a:cs typeface="Arial"/>
              </a:rPr>
              <a:t>j</a:t>
            </a:r>
            <a:r>
              <a:rPr sz="950" spc="10" dirty="0">
                <a:solidFill>
                  <a:srgbClr val="595E5B"/>
                </a:solidFill>
                <a:latin typeface="Arial"/>
                <a:cs typeface="Arial"/>
              </a:rPr>
              <a:t>sút'aZe  Slovenskej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73" name="text 1"/>
          <p:cNvSpPr txBox="1"/>
          <p:nvPr/>
        </p:nvSpPr>
        <p:spPr>
          <a:xfrm rot="5400000">
            <a:off x="-2665" y="1944660"/>
            <a:ext cx="316504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(§   3  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.  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1  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pí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sm.   d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)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zá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k.  </a:t>
            </a:r>
            <a:r>
              <a:rPr sz="1190" spc="10" dirty="0">
                <a:solidFill>
                  <a:srgbClr val="595E5B"/>
                </a:solidFill>
                <a:latin typeface="Arial"/>
                <a:cs typeface="Arial"/>
              </a:rPr>
              <a:t>c.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406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/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20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11  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Z.z.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)      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174" name="text 1"/>
          <p:cNvSpPr txBox="1"/>
          <p:nvPr/>
        </p:nvSpPr>
        <p:spPr>
          <a:xfrm rot="5400000">
            <a:off x="1567972" y="5934272"/>
            <a:ext cx="38064" cy="153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75" name="text 1"/>
          <p:cNvSpPr txBox="1"/>
          <p:nvPr/>
        </p:nvSpPr>
        <p:spPr>
          <a:xfrm rot="5400000">
            <a:off x="20488" y="4479849"/>
            <a:ext cx="266568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0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2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20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8</a:t>
            </a:r>
            <a:r>
              <a:rPr sz="340" spc="10" dirty="0">
                <a:solidFill>
                  <a:srgbClr val="B9C2BD"/>
                </a:solidFill>
                <a:latin typeface="Arial"/>
                <a:cs typeface="Arial"/>
              </a:rPr>
              <a:t>1        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Rozsa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h  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vyko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ávan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a   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b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rovo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nícke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j</a:t>
            </a:r>
            <a:endParaRPr sz="800">
              <a:latin typeface="Arial"/>
              <a:cs typeface="Arial"/>
            </a:endParaRPr>
          </a:p>
        </p:txBody>
      </p:sp>
      <p:sp>
        <p:nvSpPr>
          <p:cNvPr id="176" name="text 1"/>
          <p:cNvSpPr txBox="1"/>
          <p:nvPr/>
        </p:nvSpPr>
        <p:spPr>
          <a:xfrm rot="5400000">
            <a:off x="1341443" y="5934272"/>
            <a:ext cx="38064" cy="1532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77" name="text 1"/>
          <p:cNvSpPr txBox="1"/>
          <p:nvPr/>
        </p:nvSpPr>
        <p:spPr>
          <a:xfrm rot="5400000">
            <a:off x="1158258" y="2905956"/>
            <a:ext cx="66179" cy="1225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49" spc="10" dirty="0">
                <a:solidFill>
                  <a:srgbClr val="CAD0CE"/>
                </a:solidFill>
                <a:latin typeface="Arial"/>
                <a:cs typeface="Arial"/>
              </a:rPr>
              <a:t>j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" name="text 1"/>
          <p:cNvSpPr txBox="1"/>
          <p:nvPr/>
        </p:nvSpPr>
        <p:spPr>
          <a:xfrm rot="5400000">
            <a:off x="545442" y="4392421"/>
            <a:ext cx="129657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ci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nn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osti   (poce</a:t>
            </a:r>
            <a:r>
              <a:rPr sz="839" spc="10" dirty="0">
                <a:solidFill>
                  <a:srgbClr val="494F4D"/>
                </a:solidFill>
                <a:latin typeface="Arial"/>
                <a:cs typeface="Arial"/>
              </a:rPr>
              <a:t>t  h</a:t>
            </a:r>
            <a:r>
              <a:rPr sz="839" spc="10" dirty="0">
                <a:solidFill>
                  <a:srgbClr val="595E5B"/>
                </a:solidFill>
                <a:latin typeface="Arial"/>
                <a:cs typeface="Arial"/>
              </a:rPr>
              <a:t>odín):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79" name="text 1"/>
          <p:cNvSpPr txBox="1"/>
          <p:nvPr/>
        </p:nvSpPr>
        <p:spPr>
          <a:xfrm rot="5400000">
            <a:off x="1013415" y="2963118"/>
            <a:ext cx="126878" cy="68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00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80" name="text 1"/>
          <p:cNvSpPr txBox="1"/>
          <p:nvPr/>
        </p:nvSpPr>
        <p:spPr>
          <a:xfrm rot="5400000">
            <a:off x="960272" y="3855326"/>
            <a:ext cx="233165" cy="68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00" spc="10" dirty="0">
                <a:solidFill>
                  <a:srgbClr val="B9C2BD"/>
                </a:solidFill>
                <a:latin typeface="Arial"/>
                <a:cs typeface="Arial"/>
              </a:rPr>
              <a:t>l      </a:t>
            </a:r>
            <a:r>
              <a:rPr sz="500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" name="text 1"/>
          <p:cNvSpPr txBox="1"/>
          <p:nvPr/>
        </p:nvSpPr>
        <p:spPr>
          <a:xfrm rot="5400000">
            <a:off x="1041962" y="4226628"/>
            <a:ext cx="69783" cy="689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00" spc="10" dirty="0">
                <a:solidFill>
                  <a:srgbClr val="CAD0CE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" name="text 1"/>
          <p:cNvSpPr txBox="1"/>
          <p:nvPr/>
        </p:nvSpPr>
        <p:spPr>
          <a:xfrm rot="5400000">
            <a:off x="-662065" y="4508599"/>
            <a:ext cx="327912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AD0CE"/>
                </a:solidFill>
                <a:latin typeface="Arial"/>
                <a:cs typeface="Arial"/>
              </a:rPr>
              <a:t>!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zabezpeëenie   organizácie   zápasu,  vedenie   a  kouëing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83" name="text 1"/>
          <p:cNvSpPr txBox="1"/>
          <p:nvPr/>
        </p:nvSpPr>
        <p:spPr>
          <a:xfrm rot="5400000">
            <a:off x="864214" y="2915233"/>
            <a:ext cx="38768" cy="76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9" spc="10" dirty="0">
                <a:solidFill>
                  <a:srgbClr val="B9C2BD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184" name="text 1"/>
          <p:cNvSpPr txBox="1"/>
          <p:nvPr/>
        </p:nvSpPr>
        <p:spPr>
          <a:xfrm rot="5400000">
            <a:off x="847037" y="3186738"/>
            <a:ext cx="49301" cy="383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98A5A0"/>
                </a:solidFill>
                <a:latin typeface="Arial"/>
                <a:cs typeface="Arial"/>
              </a:rPr>
              <a:t>u</a:t>
            </a:r>
            <a:endParaRPr sz="200">
              <a:latin typeface="Arial"/>
              <a:cs typeface="Arial"/>
            </a:endParaRPr>
          </a:p>
        </p:txBody>
      </p:sp>
      <p:sp>
        <p:nvSpPr>
          <p:cNvPr id="185" name="text 1"/>
          <p:cNvSpPr txBox="1"/>
          <p:nvPr/>
        </p:nvSpPr>
        <p:spPr>
          <a:xfrm rot="5400000">
            <a:off x="502776" y="3168714"/>
            <a:ext cx="60965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ldruzstva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6" name="text 1"/>
          <p:cNvSpPr txBox="1"/>
          <p:nvPr/>
        </p:nvSpPr>
        <p:spPr>
          <a:xfrm rot="5400000">
            <a:off x="315267" y="7345719"/>
            <a:ext cx="2138249" cy="1923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60" spc="10" dirty="0">
                <a:solidFill>
                  <a:srgbClr val="CAD0CE"/>
                </a:solidFill>
                <a:latin typeface="Arial"/>
                <a:cs typeface="Arial"/>
              </a:rPr>
              <a:t>f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Dobrovo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l'ní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ku 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ost'   za   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j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ím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t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l'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87" name="text 1"/>
          <p:cNvSpPr txBox="1"/>
          <p:nvPr/>
        </p:nvSpPr>
        <p:spPr>
          <a:xfrm rot="5400000">
            <a:off x="659498" y="9220120"/>
            <a:ext cx="138766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ng.   Elena   Gra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m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b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li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c</a:t>
            </a:r>
            <a:r>
              <a:rPr sz="779" spc="10" dirty="0">
                <a:solidFill>
                  <a:srgbClr val="494F4D"/>
                </a:solidFill>
                <a:latin typeface="Arial"/>
                <a:cs typeface="Arial"/>
              </a:rPr>
              <a:t>k</a:t>
            </a:r>
            <a:r>
              <a:rPr sz="779" spc="10" dirty="0">
                <a:solidFill>
                  <a:srgbClr val="595E5B"/>
                </a:solidFill>
                <a:latin typeface="Arial"/>
                <a:cs typeface="Arial"/>
              </a:rPr>
              <a:t>ová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" name="text 1"/>
          <p:cNvSpPr txBox="1"/>
          <p:nvPr/>
        </p:nvSpPr>
        <p:spPr>
          <a:xfrm rot="5400000">
            <a:off x="229112" y="7277421"/>
            <a:ext cx="192923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AD0CE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riad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il  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(meno,   pr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ezv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sko   a  podp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)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89" name="text 1"/>
          <p:cNvSpPr txBox="1"/>
          <p:nvPr/>
        </p:nvSpPr>
        <p:spPr>
          <a:xfrm rot="5400000">
            <a:off x="1072000" y="8999818"/>
            <a:ext cx="302508" cy="2269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i="1" spc="10" dirty="0">
                <a:solidFill>
                  <a:srgbClr val="5765B2"/>
                </a:solidFill>
                <a:latin typeface="Arial"/>
                <a:cs typeface="Arial"/>
              </a:rPr>
              <a:t>ri-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0" name="text 1"/>
          <p:cNvSpPr txBox="1"/>
          <p:nvPr/>
        </p:nvSpPr>
        <p:spPr>
          <a:xfrm rot="5400000">
            <a:off x="1010385" y="6325608"/>
            <a:ext cx="56249" cy="1608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B9C2BD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191" name="text 1"/>
          <p:cNvSpPr txBox="1"/>
          <p:nvPr/>
        </p:nvSpPr>
        <p:spPr>
          <a:xfrm rot="5400000">
            <a:off x="989339" y="7896092"/>
            <a:ext cx="98342" cy="1608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89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192" name="text 1"/>
          <p:cNvSpPr txBox="1"/>
          <p:nvPr/>
        </p:nvSpPr>
        <p:spPr>
          <a:xfrm rot="5400000">
            <a:off x="989339" y="8390265"/>
            <a:ext cx="98342" cy="1608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89" spc="10" dirty="0">
                <a:solidFill>
                  <a:srgbClr val="CAD0CE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193" name="text 1"/>
          <p:cNvSpPr txBox="1"/>
          <p:nvPr/>
        </p:nvSpPr>
        <p:spPr>
          <a:xfrm rot="5400000">
            <a:off x="1010385" y="8497910"/>
            <a:ext cx="56251" cy="1608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CAD0CE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194" name="text 1"/>
          <p:cNvSpPr txBox="1"/>
          <p:nvPr/>
        </p:nvSpPr>
        <p:spPr>
          <a:xfrm rot="5400000">
            <a:off x="770868" y="8889919"/>
            <a:ext cx="589281" cy="2496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6376B9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B9C5E4"/>
                </a:solidFill>
                <a:latin typeface="Arial"/>
                <a:cs typeface="Arial"/>
              </a:rPr>
              <a:t>.</a:t>
            </a:r>
            <a:r>
              <a:rPr sz="1200" spc="10" dirty="0">
                <a:solidFill>
                  <a:srgbClr val="6376B9"/>
                </a:solidFill>
                <a:latin typeface="Arial"/>
                <a:cs typeface="Arial"/>
              </a:rPr>
              <a:t>(</a:t>
            </a:r>
            <a:r>
              <a:rPr sz="1200" spc="10" dirty="0">
                <a:solidFill>
                  <a:srgbClr val="7587C2"/>
                </a:solidFill>
                <a:latin typeface="Arial"/>
                <a:cs typeface="Arial"/>
              </a:rPr>
              <a:t>1---Q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5" name="text 1"/>
          <p:cNvSpPr txBox="1"/>
          <p:nvPr/>
        </p:nvSpPr>
        <p:spPr>
          <a:xfrm rot="5400000">
            <a:off x="295352" y="6933164"/>
            <a:ext cx="116865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P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odp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s   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ob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v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o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l'ník</a:t>
            </a:r>
            <a:r>
              <a:rPr sz="809" spc="10" dirty="0">
                <a:solidFill>
                  <a:srgbClr val="595E5B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94F4D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96" name="text 1"/>
          <p:cNvSpPr txBox="1"/>
          <p:nvPr/>
        </p:nvSpPr>
        <p:spPr>
          <a:xfrm rot="5400000">
            <a:off x="599652" y="8737614"/>
            <a:ext cx="650571" cy="2757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CAD0CE"/>
                </a:solidFill>
                <a:latin typeface="Arial"/>
                <a:cs typeface="Arial"/>
              </a:rPr>
              <a:t>l  </a:t>
            </a:r>
            <a:r>
              <a:rPr sz="1440" spc="10" dirty="0">
                <a:solidFill>
                  <a:srgbClr val="5765B2"/>
                </a:solidFill>
                <a:latin typeface="Arial"/>
                <a:cs typeface="Arial"/>
              </a:rPr>
              <a:t>\  </a:t>
            </a:r>
            <a:r>
              <a:rPr sz="1440" spc="10" dirty="0">
                <a:solidFill>
                  <a:srgbClr val="8699CD"/>
                </a:solidFill>
                <a:latin typeface="Arial"/>
                <a:cs typeface="Arial"/>
              </a:rPr>
              <a:t>~  </a:t>
            </a:r>
            <a:r>
              <a:rPr sz="1440" spc="10" dirty="0">
                <a:solidFill>
                  <a:srgbClr val="6376B9"/>
                </a:solidFill>
                <a:latin typeface="Arial"/>
                <a:cs typeface="Arial"/>
              </a:rPr>
              <a:t>'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7" name="text 1"/>
          <p:cNvSpPr txBox="1"/>
          <p:nvPr/>
        </p:nvSpPr>
        <p:spPr>
          <a:xfrm rot="5400000">
            <a:off x="630965" y="9401232"/>
            <a:ext cx="587943" cy="2757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30" spc="10" dirty="0">
                <a:solidFill>
                  <a:srgbClr val="96AAD4"/>
                </a:solidFill>
                <a:latin typeface="Arial"/>
                <a:cs typeface="Arial"/>
              </a:rPr>
              <a:t>;.. </a:t>
            </a:r>
            <a:r>
              <a:rPr sz="1230" spc="10" dirty="0">
                <a:solidFill>
                  <a:srgbClr val="7587C2"/>
                </a:solidFill>
                <a:latin typeface="Arial"/>
                <a:cs typeface="Arial"/>
              </a:rPr>
              <a:t>,;./'--­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8" name="text 1"/>
          <p:cNvSpPr txBox="1"/>
          <p:nvPr/>
        </p:nvSpPr>
        <p:spPr>
          <a:xfrm rot="5400000">
            <a:off x="714691" y="8519132"/>
            <a:ext cx="51290" cy="1134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CAD0CE"/>
                </a:solidFill>
                <a:latin typeface="Arial"/>
                <a:cs typeface="Arial"/>
              </a:rPr>
              <a:t>!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4982" y="1564982"/>
            <a:ext cx="10543033" cy="741306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 rot="5400000">
            <a:off x="3229198" y="3165782"/>
            <a:ext cx="61408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: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 rot="5400000">
            <a:off x="3517034" y="3713313"/>
            <a:ext cx="32111" cy="1210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5D0D1"/>
                </a:solidFill>
                <a:latin typeface="Arial"/>
                <a:cs typeface="Arial"/>
              </a:rPr>
              <a:t>!</a:t>
            </a:r>
            <a:endParaRPr sz="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 rot="5400000">
            <a:off x="2579988" y="3732615"/>
            <a:ext cx="1791491" cy="2357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97962">
              <a:lnSpc>
                <a:spcPct val="100000"/>
              </a:lnSpc>
            </a:pPr>
            <a:r>
              <a:rPr sz="850" spc="10" dirty="0">
                <a:solidFill>
                  <a:srgbClr val="757F7E"/>
                </a:solidFill>
                <a:latin typeface="Arial"/>
                <a:cs typeface="Arial"/>
              </a:rPr>
              <a:t>.   </a:t>
            </a:r>
            <a:r>
              <a:rPr sz="850" spc="10" dirty="0">
                <a:solidFill>
                  <a:srgbClr val="626968"/>
                </a:solidFill>
                <a:latin typeface="Arial"/>
                <a:cs typeface="Arial"/>
              </a:rPr>
              <a:t>.  .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podujatie       </a:t>
            </a:r>
            <a:r>
              <a:rPr sz="700" spc="10" dirty="0">
                <a:solidFill>
                  <a:srgbClr val="C5D0D1"/>
                </a:solidFill>
                <a:latin typeface="Arial"/>
                <a:cs typeface="Arial"/>
              </a:rPr>
              <a:t>I 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Názov   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p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odujat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5400000">
            <a:off x="2287841" y="7118507"/>
            <a:ext cx="2544095" cy="177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súfaze   Slovenskej   volejbalovej   federãcie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 rot="5400000">
            <a:off x="3349081" y="2881154"/>
            <a:ext cx="55121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 rot="5400000">
            <a:off x="3149689" y="989127"/>
            <a:ext cx="57095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5400000">
            <a:off x="2433872" y="944524"/>
            <a:ext cx="1351172" cy="2754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34674">
              <a:lnSpc>
                <a:spcPct val="100000"/>
              </a:lnSpc>
            </a:pPr>
            <a:r>
              <a:rPr sz="950" spc="10" dirty="0">
                <a:solidFill>
                  <a:srgbClr val="757F7E"/>
                </a:solidFill>
                <a:latin typeface="Arial"/>
                <a:cs typeface="Arial"/>
              </a:rPr>
              <a:t>.  </a:t>
            </a:r>
            <a:r>
              <a:rPr sz="950" spc="10" dirty="0">
                <a:solidFill>
                  <a:srgbClr val="52595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Deñ   konania   podujatía: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5400000">
            <a:off x="3156021" y="2871978"/>
            <a:ext cx="44431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5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5400000">
            <a:off x="1823519" y="4406666"/>
            <a:ext cx="2565664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626968"/>
                </a:solidFill>
                <a:latin typeface="Arial"/>
                <a:cs typeface="Arial"/>
              </a:rPr>
              <a:t>4.3.2018</a:t>
            </a:r>
            <a:r>
              <a:rPr sz="68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r>
              <a:rPr sz="689" spc="10" dirty="0">
                <a:solidFill>
                  <a:srgbClr val="626968"/>
                </a:solidFill>
                <a:latin typeface="Arial"/>
                <a:cs typeface="Arial"/>
              </a:rPr>
              <a:t>Razsah   vykanávan</a:t>
            </a:r>
            <a:r>
              <a:rPr sz="68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689" spc="10" dirty="0">
                <a:solidFill>
                  <a:srgbClr val="626968"/>
                </a:solidFill>
                <a:latin typeface="Arial"/>
                <a:cs typeface="Arial"/>
              </a:rPr>
              <a:t>a   dobraval'níckej</a:t>
            </a:r>
            <a:endParaRPr sz="600">
              <a:latin typeface="Arial"/>
              <a:cs typeface="Arial"/>
            </a:endParaRPr>
          </a:p>
          <a:p>
            <a:pPr marL="499321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èinnosti   (paèet   hadín):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5400000">
            <a:off x="1394929" y="8078286"/>
            <a:ext cx="356185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Dobrovafnícku   è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nnast'   za   prij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matefa     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ng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.  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E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ena   Gramb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li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èkavá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5400000">
            <a:off x="2992331" y="2908248"/>
            <a:ext cx="55685" cy="76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5D0D1"/>
                </a:solidFill>
                <a:latin typeface="Arial"/>
                <a:cs typeface="Arial"/>
              </a:rPr>
              <a:t>f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5400000">
            <a:off x="1949147" y="7127682"/>
            <a:ext cx="217540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6     riadil   (meno,   pr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ezviska   a   podpis):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5400000">
            <a:off x="2910595" y="9057912"/>
            <a:ext cx="288216" cy="189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i="1" spc="10" dirty="0">
                <a:solidFill>
                  <a:srgbClr val="6369B4"/>
                </a:solidFill>
                <a:latin typeface="Arial"/>
                <a:cs typeface="Arial"/>
              </a:rPr>
              <a:t>j_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5400000">
            <a:off x="-141856" y="3293722"/>
            <a:ext cx="589405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Druh   vykanávanej   dobraval'n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ckej   è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nnas</a:t>
            </a:r>
            <a:r>
              <a:rPr sz="870" spc="10" dirty="0">
                <a:solidFill>
                  <a:srgbClr val="757F7E"/>
                </a:solidFill>
                <a:latin typeface="Arial"/>
                <a:cs typeface="Arial"/>
              </a:rPr>
              <a:t>ti    </a:t>
            </a:r>
            <a:r>
              <a:rPr sz="870" spc="10" dirty="0">
                <a:solidFill>
                  <a:srgbClr val="C5D0D1"/>
                </a:solidFill>
                <a:latin typeface="Arial"/>
                <a:cs typeface="Arial"/>
              </a:rPr>
              <a:t>1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zabezpeëenie    organizácie   zá</a:t>
            </a:r>
            <a:r>
              <a:rPr sz="870" spc="10" dirty="0">
                <a:solidFill>
                  <a:srgbClr val="85908E"/>
                </a:solidFill>
                <a:latin typeface="Arial"/>
                <a:cs typeface="Arial"/>
              </a:rPr>
              <a:t>p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asu~  vede</a:t>
            </a:r>
            <a:r>
              <a:rPr sz="870" spc="10" dirty="0">
                <a:solidFill>
                  <a:srgbClr val="85908E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ie   a  koucing   </a:t>
            </a:r>
            <a:r>
              <a:rPr sz="87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5400000">
            <a:off x="2131513" y="6837162"/>
            <a:ext cx="1213459" cy="2640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88267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Podpis   dob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ovof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ní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ka.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5400000">
            <a:off x="2777611" y="7467698"/>
            <a:ext cx="5512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5400000">
            <a:off x="2719628" y="8797146"/>
            <a:ext cx="171088" cy="130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8393C6"/>
                </a:solidFill>
                <a:latin typeface="Arial"/>
                <a:cs typeface="Arial"/>
              </a:rPr>
              <a:t>~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5400000">
            <a:off x="2715471" y="9444758"/>
            <a:ext cx="179402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707FBC"/>
                </a:solidFill>
                <a:latin typeface="Arial"/>
                <a:cs typeface="Arial"/>
              </a:rPr>
              <a:t>\</a:t>
            </a:r>
            <a:r>
              <a:rPr sz="870" spc="10" dirty="0">
                <a:solidFill>
                  <a:srgbClr val="8393C6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5400000">
            <a:off x="1832472" y="1180389"/>
            <a:ext cx="167768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(papis   vykonávanej   èinnasti):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5400000">
            <a:off x="2373223" y="3151684"/>
            <a:ext cx="59618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94A3A3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5400000">
            <a:off x="2566760" y="9294241"/>
            <a:ext cx="228164" cy="1608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solidFill>
                  <a:srgbClr val="707FBC"/>
                </a:solidFill>
                <a:latin typeface="Arial"/>
                <a:cs typeface="Arial"/>
              </a:rPr>
              <a:t>v-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5400000">
            <a:off x="2551800" y="2894274"/>
            <a:ext cx="34341" cy="832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5D0D1"/>
                </a:solidFill>
                <a:latin typeface="Arial"/>
                <a:cs typeface="Arial"/>
              </a:rPr>
              <a:t>!</a:t>
            </a:r>
            <a:endParaRPr sz="4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5400000">
            <a:off x="1980885" y="800297"/>
            <a:ext cx="90720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Druh   podujatia: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5400000">
            <a:off x="785036" y="1857139"/>
            <a:ext cx="3159897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06899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626968"/>
                </a:solidFill>
                <a:latin typeface="Arial"/>
                <a:cs typeface="Arial"/>
              </a:rPr>
              <a:t>(§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3  ads.   1  písm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d)  zák.   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è.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406/2011   Z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z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)      </a:t>
            </a:r>
            <a:r>
              <a:rPr sz="689" spc="10" dirty="0">
                <a:solidFill>
                  <a:srgbClr val="C5D0D1"/>
                </a:solidFill>
                <a:latin typeface="Arial"/>
                <a:cs typeface="Arial"/>
              </a:rPr>
              <a:t>i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5400000">
            <a:off x="1885464" y="4102676"/>
            <a:ext cx="959042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Nazov   pod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uj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atia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;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5400000">
            <a:off x="2397341" y="3873939"/>
            <a:ext cx="7429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5400000">
            <a:off x="2406927" y="4410002"/>
            <a:ext cx="5512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5400000">
            <a:off x="2351012" y="4599756"/>
            <a:ext cx="16695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. 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5400000">
            <a:off x="1159867" y="7139582"/>
            <a:ext cx="254924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sút'aze   Slovens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k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5400000">
            <a:off x="2013133" y="795830"/>
            <a:ext cx="98118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5400000">
            <a:off x="1959082" y="1086671"/>
            <a:ext cx="206219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0" spc="10" dirty="0">
                <a:solidFill>
                  <a:srgbClr val="757F7E"/>
                </a:solidFill>
                <a:latin typeface="Arial"/>
                <a:cs typeface="Arial"/>
              </a:rPr>
              <a:t>•   </a:t>
            </a:r>
            <a:r>
              <a:rPr sz="65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5400000">
            <a:off x="2037277" y="1420287"/>
            <a:ext cx="49829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79" spc="10" dirty="0">
                <a:solidFill>
                  <a:srgbClr val="757F7E"/>
                </a:solidFill>
                <a:latin typeface="Arial"/>
                <a:cs typeface="Arial"/>
              </a:rPr>
              <a:t>•</a:t>
            </a:r>
            <a:endParaRPr sz="3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5400000">
            <a:off x="1988375" y="1603029"/>
            <a:ext cx="147634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59" spc="10" dirty="0">
                <a:solidFill>
                  <a:srgbClr val="626968"/>
                </a:solidFill>
                <a:latin typeface="Arial"/>
                <a:cs typeface="Arial"/>
              </a:rPr>
              <a:t>•   </a:t>
            </a:r>
            <a:r>
              <a:rPr sz="559" spc="10" dirty="0">
                <a:solidFill>
                  <a:srgbClr val="757F7E"/>
                </a:solidFill>
                <a:latin typeface="Arial"/>
                <a:cs typeface="Arial"/>
              </a:rPr>
              <a:t>•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5400000">
            <a:off x="2013133" y="1928310"/>
            <a:ext cx="98118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5400000">
            <a:off x="2033036" y="2217265"/>
            <a:ext cx="58312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9" spc="10" dirty="0">
                <a:solidFill>
                  <a:srgbClr val="C5D0D1"/>
                </a:solidFill>
                <a:latin typeface="Arial"/>
                <a:cs typeface="Arial"/>
              </a:rPr>
              <a:t>·-</a:t>
            </a:r>
            <a:endParaRPr sz="3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5400000">
            <a:off x="2013133" y="2494550"/>
            <a:ext cx="98118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5400000">
            <a:off x="2036324" y="2898612"/>
            <a:ext cx="51734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79" spc="10" dirty="0">
                <a:solidFill>
                  <a:srgbClr val="C5D0D1"/>
                </a:solidFill>
                <a:latin typeface="Arial"/>
                <a:cs typeface="Arial"/>
              </a:rPr>
              <a:t>r</a:t>
            </a:r>
            <a:endParaRPr sz="3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5400000">
            <a:off x="590418" y="4457277"/>
            <a:ext cx="2958676" cy="1389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10.3.2018</a:t>
            </a:r>
            <a:r>
              <a:rPr sz="900" spc="10" dirty="0">
                <a:solidFill>
                  <a:srgbClr val="94A3A3"/>
                </a:solidFill>
                <a:latin typeface="Arial"/>
                <a:cs typeface="Arial"/>
              </a:rPr>
              <a:t>Î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Razsah  vykanávaniâ   dob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avol'níckej     </a:t>
            </a:r>
            <a:r>
              <a:rPr sz="1250" spc="10" dirty="0">
                <a:solidFill>
                  <a:srgbClr val="C5D0D1"/>
                </a:solidFill>
                <a:latin typeface="Arial"/>
                <a:cs typeface="Arial"/>
              </a:rPr>
              <a:t>¡·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5400000">
            <a:off x="87534" y="7872097"/>
            <a:ext cx="3823832" cy="279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0757">
              <a:lnSpc>
                <a:spcPct val="100000"/>
              </a:lnSpc>
            </a:pPr>
            <a:r>
              <a:rPr sz="839" spc="10" dirty="0">
                <a:solidFill>
                  <a:srgbClr val="C5D0D1"/>
                </a:solidFill>
                <a:latin typeface="Arial"/>
                <a:cs typeface="Arial"/>
              </a:rPr>
              <a:t>T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üobravafnícku   è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inn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ast'   za   prij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matel'a    I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g.   Elena   Gramb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ièkavá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6    </a:t>
            </a: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riadi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l  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(meno</a:t>
            </a:r>
            <a:r>
              <a:rPr sz="900" spc="10" dirty="0">
                <a:solidFill>
                  <a:srgbClr val="757F7E"/>
                </a:solidFill>
                <a:latin typeface="Arial"/>
                <a:cs typeface="Arial"/>
              </a:rPr>
              <a:t>, 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priezviska   a  podp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s):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5400000">
            <a:off x="1254995" y="1016497"/>
            <a:ext cx="133960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Deñ   konania   podujatia: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5400000">
            <a:off x="1277180" y="4335128"/>
            <a:ext cx="129523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cinnost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(po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õ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t 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ha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di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n):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5400000">
            <a:off x="1787139" y="8949610"/>
            <a:ext cx="503991" cy="4979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40" i="1" spc="10" dirty="0">
                <a:solidFill>
                  <a:srgbClr val="6369B4"/>
                </a:solidFill>
                <a:latin typeface="Arial"/>
                <a:cs typeface="Arial"/>
              </a:rPr>
              <a:t>t</a:t>
            </a:r>
            <a:endParaRPr sz="34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 rot="5400000">
            <a:off x="453932" y="1457175"/>
            <a:ext cx="2359968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Druh   vykanávanej   dabravofn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ckej   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ö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innost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(pap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   vykonávanej   èi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nos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i):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 rot="5400000">
            <a:off x="15962" y="4402044"/>
            <a:ext cx="3235907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C5D0D1"/>
                </a:solidFill>
                <a:latin typeface="Arial"/>
                <a:cs typeface="Arial"/>
              </a:rPr>
              <a:t>[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zabezpeëenie    organizácie   zápasu,   </a:t>
            </a:r>
            <a:r>
              <a:rPr sz="920" spc="10" dirty="0">
                <a:solidFill>
                  <a:srgbClr val="94A3A3"/>
                </a:solidFill>
                <a:latin typeface="Arial"/>
                <a:cs typeface="Arial"/>
              </a:rPr>
              <a:t>vedente   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a  koucing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[</a:t>
            </a:r>
            <a:r>
              <a:rPr sz="900" spc="10" dirty="0">
                <a:solidFill>
                  <a:srgbClr val="94A3A3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 rot="5400000">
            <a:off x="1667008" y="6302730"/>
            <a:ext cx="39474" cy="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 rot="5400000">
            <a:off x="1657140" y="6636899"/>
            <a:ext cx="59210" cy="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49" name="text 1"/>
          <p:cNvSpPr txBox="1"/>
          <p:nvPr/>
        </p:nvSpPr>
        <p:spPr>
          <a:xfrm rot="5400000">
            <a:off x="1667008" y="7486686"/>
            <a:ext cx="39474" cy="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0" name="text 1"/>
          <p:cNvSpPr txBox="1"/>
          <p:nvPr/>
        </p:nvSpPr>
        <p:spPr>
          <a:xfrm rot="5400000">
            <a:off x="1246721" y="9050864"/>
            <a:ext cx="917550" cy="1633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i="1" spc="10" dirty="0">
                <a:solidFill>
                  <a:srgbClr val="6369B4"/>
                </a:solidFill>
                <a:latin typeface="Arial"/>
                <a:cs typeface="Arial"/>
              </a:rPr>
              <a:t>l     </a:t>
            </a:r>
            <a:r>
              <a:rPr sz="859" i="1" spc="10" dirty="0">
                <a:solidFill>
                  <a:srgbClr val="707FBC"/>
                </a:solidFill>
                <a:latin typeface="Arial"/>
                <a:cs typeface="Arial"/>
              </a:rPr>
              <a:t>V«  </a:t>
            </a:r>
            <a:r>
              <a:rPr sz="1209" i="1" spc="10" dirty="0">
                <a:solidFill>
                  <a:srgbClr val="707FBC"/>
                </a:solidFill>
                <a:latin typeface="Arial"/>
                <a:cs typeface="Arial"/>
              </a:rPr>
              <a:t>o  </a:t>
            </a:r>
            <a:r>
              <a:rPr sz="1209" i="1" spc="10" dirty="0">
                <a:solidFill>
                  <a:srgbClr val="8393C6"/>
                </a:solidFill>
                <a:latin typeface="Arial"/>
                <a:cs typeface="Arial"/>
              </a:rPr>
              <a:t>"  </a:t>
            </a:r>
            <a:r>
              <a:rPr sz="1209" i="1" spc="10" dirty="0">
                <a:solidFill>
                  <a:srgbClr val="707FBC"/>
                </a:solidFill>
                <a:latin typeface="Arial"/>
                <a:cs typeface="Arial"/>
              </a:rPr>
              <a:t>:{_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text 1"/>
          <p:cNvSpPr txBox="1"/>
          <p:nvPr/>
        </p:nvSpPr>
        <p:spPr>
          <a:xfrm rot="5400000">
            <a:off x="964019" y="6892606"/>
            <a:ext cx="120078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Podp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s   dobrovafnfka.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text 1"/>
          <p:cNvSpPr txBox="1"/>
          <p:nvPr/>
        </p:nvSpPr>
        <p:spPr>
          <a:xfrm rot="5400000">
            <a:off x="1420198" y="8781662"/>
            <a:ext cx="366108" cy="1297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9AAFD8"/>
                </a:solidFill>
                <a:latin typeface="Arial"/>
                <a:cs typeface="Arial"/>
              </a:rPr>
              <a:t>1</a:t>
            </a:r>
            <a:r>
              <a:rPr sz="989" spc="10" dirty="0">
                <a:solidFill>
                  <a:srgbClr val="6369B4"/>
                </a:solidFill>
                <a:latin typeface="Arial"/>
                <a:cs typeface="Arial"/>
              </a:rPr>
              <a:t>1-</a:t>
            </a:r>
            <a:r>
              <a:rPr sz="989" spc="10" dirty="0">
                <a:solidFill>
                  <a:srgbClr val="707FBC"/>
                </a:solidFill>
                <a:latin typeface="Arial"/>
                <a:cs typeface="Arial"/>
              </a:rPr>
              <a:t>~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text 1"/>
          <p:cNvSpPr txBox="1"/>
          <p:nvPr/>
        </p:nvSpPr>
        <p:spPr>
          <a:xfrm rot="5400000">
            <a:off x="1492917" y="9349983"/>
            <a:ext cx="122686" cy="983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8393C6"/>
                </a:solidFill>
                <a:latin typeface="Arial"/>
                <a:cs typeface="Arial"/>
              </a:rPr>
              <a:t>v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text 1"/>
          <p:cNvSpPr txBox="1"/>
          <p:nvPr/>
        </p:nvSpPr>
        <p:spPr>
          <a:xfrm rot="5400000">
            <a:off x="1340479" y="2614067"/>
            <a:ext cx="207622" cy="7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9" spc="10" dirty="0">
                <a:latin typeface="Arial"/>
                <a:cs typeface="Arial"/>
              </a:rPr>
              <a:t>...................</a:t>
            </a:r>
            <a:endParaRPr sz="200">
              <a:latin typeface="Arial"/>
              <a:cs typeface="Arial"/>
            </a:endParaRPr>
          </a:p>
        </p:txBody>
      </p:sp>
      <p:sp>
        <p:nvSpPr>
          <p:cNvPr id="55" name="text 1"/>
          <p:cNvSpPr txBox="1"/>
          <p:nvPr/>
        </p:nvSpPr>
        <p:spPr>
          <a:xfrm rot="5400000">
            <a:off x="1431421" y="2893755"/>
            <a:ext cx="25738" cy="756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" spc="10" dirty="0">
                <a:solidFill>
                  <a:srgbClr val="C5D0D1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56" name="text 1"/>
          <p:cNvSpPr txBox="1"/>
          <p:nvPr/>
        </p:nvSpPr>
        <p:spPr>
          <a:xfrm rot="5400000">
            <a:off x="1217946" y="3313136"/>
            <a:ext cx="452690" cy="756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50" spc="10" dirty="0">
                <a:latin typeface="Arial"/>
                <a:cs typeface="Arial"/>
              </a:rPr>
              <a:t>~  ..·~·-···~··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text 1"/>
          <p:cNvSpPr txBox="1"/>
          <p:nvPr/>
        </p:nvSpPr>
        <p:spPr>
          <a:xfrm rot="5400000">
            <a:off x="707836" y="4466701"/>
            <a:ext cx="1472910" cy="756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20" spc="10" dirty="0">
                <a:latin typeface="Arial"/>
                <a:cs typeface="Arial"/>
              </a:rPr>
              <a:t>..·~~    ~······~-~~--~....................................    .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text 1"/>
          <p:cNvSpPr txBox="1"/>
          <p:nvPr/>
        </p:nvSpPr>
        <p:spPr>
          <a:xfrm rot="5400000">
            <a:off x="1420698" y="5329015"/>
            <a:ext cx="47186" cy="7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9" spc="10" dirty="0">
                <a:latin typeface="Arial"/>
                <a:cs typeface="Arial"/>
              </a:rPr>
              <a:t>..</a:t>
            </a:r>
            <a:endParaRPr sz="2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 rot="5400000">
            <a:off x="6438891" y="775043"/>
            <a:ext cx="85669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Druh   podujatia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 rot="5400000">
            <a:off x="5117090" y="1925501"/>
            <a:ext cx="3185865" cy="1481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26968"/>
                </a:solidFill>
                <a:latin typeface="Arial"/>
                <a:cs typeface="Arial"/>
              </a:rPr>
              <a:t>(§  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3  ads.   1  písm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.  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d)   zák</a:t>
            </a:r>
            <a:r>
              <a:rPr sz="870" spc="10" dirty="0">
                <a:solidFill>
                  <a:srgbClr val="85908E"/>
                </a:solidFill>
                <a:latin typeface="Arial"/>
                <a:cs typeface="Arial"/>
              </a:rPr>
              <a:t>. 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è</a:t>
            </a:r>
            <a:r>
              <a:rPr sz="870" spc="10" dirty="0">
                <a:solidFill>
                  <a:srgbClr val="757F7E"/>
                </a:solidFill>
                <a:latin typeface="Arial"/>
                <a:cs typeface="Arial"/>
              </a:rPr>
              <a:t>. 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406/2011   Z</a:t>
            </a:r>
            <a:r>
              <a:rPr sz="870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z</a:t>
            </a:r>
            <a:r>
              <a:rPr sz="870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)     </a:t>
            </a:r>
            <a:r>
              <a:rPr sz="920" spc="10" dirty="0">
                <a:solidFill>
                  <a:srgbClr val="C5D0D1"/>
                </a:solidFill>
                <a:latin typeface="Arial"/>
                <a:cs typeface="Arial"/>
              </a:rPr>
              <a:t>[</a:t>
            </a:r>
            <a:r>
              <a:rPr sz="920" spc="10" dirty="0">
                <a:solidFill>
                  <a:srgbClr val="626968"/>
                </a:solidFill>
                <a:latin typeface="Arial"/>
                <a:cs typeface="Arial"/>
              </a:rPr>
              <a:t>podujatie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text 1"/>
          <p:cNvSpPr txBox="1"/>
          <p:nvPr/>
        </p:nvSpPr>
        <p:spPr>
          <a:xfrm rot="5400000">
            <a:off x="5723786" y="1016498"/>
            <a:ext cx="133960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Deñ   konania   podujatia: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 rot="5400000">
            <a:off x="3254472" y="3223245"/>
            <a:ext cx="5753101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Druh   vykan</a:t>
            </a:r>
            <a:r>
              <a:rPr sz="870" spc="10" dirty="0">
                <a:solidFill>
                  <a:srgbClr val="757F7E"/>
                </a:solidFill>
                <a:latin typeface="Arial"/>
                <a:cs typeface="Arial"/>
              </a:rPr>
              <a:t>á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vanej   dobrovol'ní</a:t>
            </a:r>
            <a:r>
              <a:rPr sz="870" spc="10" dirty="0">
                <a:solidFill>
                  <a:srgbClr val="757F7E"/>
                </a:solidFill>
                <a:latin typeface="Arial"/>
                <a:cs typeface="Arial"/>
              </a:rPr>
              <a:t>c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kej   èi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nosti      </a:t>
            </a:r>
            <a:r>
              <a:rPr sz="1320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920" spc="10" dirty="0">
                <a:solidFill>
                  <a:srgbClr val="94A3A3"/>
                </a:solidFill>
                <a:latin typeface="Arial"/>
                <a:cs typeface="Arial"/>
              </a:rPr>
              <a:t>zabezpeëenie   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organizácie   zápasu,   vedenie   a  koucing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text 1"/>
          <p:cNvSpPr txBox="1"/>
          <p:nvPr/>
        </p:nvSpPr>
        <p:spPr>
          <a:xfrm rot="5400000">
            <a:off x="5137188" y="1175782"/>
            <a:ext cx="1668470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(pap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s   vykonávanej   èin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osti):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text 1"/>
          <p:cNvSpPr txBox="1"/>
          <p:nvPr/>
        </p:nvSpPr>
        <p:spPr>
          <a:xfrm rot="5400000">
            <a:off x="4481610" y="1465826"/>
            <a:ext cx="2403008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6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Druh   podu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at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626968"/>
                </a:solidFill>
                <a:latin typeface="Arial"/>
                <a:cs typeface="Arial"/>
              </a:rPr>
              <a:t>(§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3  ads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.  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1  písm.   d)  zák.   è.  406/2011   Z.z</a:t>
            </a:r>
            <a:r>
              <a:rPr sz="809" spc="10" dirty="0">
                <a:solidFill>
                  <a:srgbClr val="85908E"/>
                </a:solidFill>
                <a:latin typeface="Arial"/>
                <a:cs typeface="Arial"/>
              </a:rPr>
              <a:t>.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text 1"/>
          <p:cNvSpPr txBox="1"/>
          <p:nvPr/>
        </p:nvSpPr>
        <p:spPr>
          <a:xfrm rot="5400000">
            <a:off x="4616885" y="1016498"/>
            <a:ext cx="1339607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Deñ   konania   padujatia: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text 1"/>
          <p:cNvSpPr txBox="1"/>
          <p:nvPr/>
        </p:nvSpPr>
        <p:spPr>
          <a:xfrm rot="5400000">
            <a:off x="2204817" y="3166001"/>
            <a:ext cx="5643758" cy="1250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Druh   vykonávanej   dobrovol'n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ckej   èinnosti     </a:t>
            </a: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94A3A3"/>
                </a:solidFill>
                <a:latin typeface="Arial"/>
                <a:cs typeface="Arial"/>
              </a:rPr>
              <a:t>tréningová   cinnost',   príprava,   organizácia   a  vedenie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text 1"/>
          <p:cNvSpPr txBox="1"/>
          <p:nvPr/>
        </p:nvSpPr>
        <p:spPr>
          <a:xfrm rot="5400000">
            <a:off x="4025680" y="1180389"/>
            <a:ext cx="167768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(pap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s   vykonávanej   èinnosti):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text 1"/>
          <p:cNvSpPr txBox="1"/>
          <p:nvPr/>
        </p:nvSpPr>
        <p:spPr>
          <a:xfrm rot="5400000">
            <a:off x="3388608" y="1451927"/>
            <a:ext cx="2375210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6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Dr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u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h  podu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at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(§  3  ads.   1  písm.   d)   zák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.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è.  406/2011   Z.z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text 1"/>
          <p:cNvSpPr txBox="1"/>
          <p:nvPr/>
        </p:nvSpPr>
        <p:spPr>
          <a:xfrm rot="5400000">
            <a:off x="3507410" y="1019072"/>
            <a:ext cx="134475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Deñ   konania   padujatia: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text 1"/>
          <p:cNvSpPr txBox="1"/>
          <p:nvPr/>
        </p:nvSpPr>
        <p:spPr>
          <a:xfrm rot="5400000">
            <a:off x="1040670" y="3218095"/>
            <a:ext cx="5747951" cy="1353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D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uh   vykanávanej   dobrovol'níckej   è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nnasti      </a:t>
            </a:r>
            <a:r>
              <a:rPr sz="870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870" spc="10" dirty="0">
                <a:solidFill>
                  <a:srgbClr val="94A3A3"/>
                </a:solidFill>
                <a:latin typeface="Arial"/>
                <a:cs typeface="Arial"/>
              </a:rPr>
              <a:t>zabezpecenie    organizácie   zápasu,   vedenie   a  koucing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text 1"/>
          <p:cNvSpPr txBox="1"/>
          <p:nvPr/>
        </p:nvSpPr>
        <p:spPr>
          <a:xfrm rot="5400000">
            <a:off x="2947900" y="1160115"/>
            <a:ext cx="1628289" cy="13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(pap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s   vyko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ávane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j   </a:t>
            </a:r>
            <a:r>
              <a:rPr sz="859" spc="10" dirty="0">
                <a:solidFill>
                  <a:srgbClr val="626968"/>
                </a:solidFill>
                <a:latin typeface="Arial"/>
                <a:cs typeface="Arial"/>
              </a:rPr>
              <a:t>öínnosti)</a:t>
            </a:r>
            <a:r>
              <a:rPr sz="859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text 1"/>
          <p:cNvSpPr txBox="1"/>
          <p:nvPr/>
        </p:nvSpPr>
        <p:spPr>
          <a:xfrm rot="5400000">
            <a:off x="2280807" y="1457972"/>
            <a:ext cx="2377008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Druh   podujat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29" spc="10" dirty="0">
                <a:solidFill>
                  <a:srgbClr val="626968"/>
                </a:solidFill>
                <a:latin typeface="Arial"/>
                <a:cs typeface="Arial"/>
              </a:rPr>
              <a:t>(§  </a:t>
            </a: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3  ods</a:t>
            </a:r>
            <a:r>
              <a:rPr sz="779" spc="10" dirty="0">
                <a:solidFill>
                  <a:srgbClr val="757F7E"/>
                </a:solidFill>
                <a:latin typeface="Arial"/>
                <a:cs typeface="Arial"/>
              </a:rPr>
              <a:t>. </a:t>
            </a: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1  písm.   d)  zák.   c.  406/2011   Z</a:t>
            </a:r>
            <a:r>
              <a:rPr sz="77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z</a:t>
            </a:r>
            <a:r>
              <a:rPr sz="77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text 1"/>
          <p:cNvSpPr txBox="1"/>
          <p:nvPr/>
        </p:nvSpPr>
        <p:spPr>
          <a:xfrm rot="5400000">
            <a:off x="6281470" y="4180609"/>
            <a:ext cx="1015305" cy="1799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60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Názov   podujatia: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text 1"/>
          <p:cNvSpPr txBox="1"/>
          <p:nvPr/>
        </p:nvSpPr>
        <p:spPr>
          <a:xfrm rot="5400000">
            <a:off x="6619024" y="3734136"/>
            <a:ext cx="49678" cy="1072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09" spc="10" dirty="0">
                <a:solidFill>
                  <a:srgbClr val="C5D0D1"/>
                </a:solidFill>
                <a:latin typeface="Arial"/>
                <a:cs typeface="Arial"/>
              </a:rPr>
              <a:t>'</a:t>
            </a:r>
            <a:endParaRPr sz="500">
              <a:latin typeface="Arial"/>
              <a:cs typeface="Arial"/>
            </a:endParaRPr>
          </a:p>
        </p:txBody>
      </p:sp>
      <p:sp>
        <p:nvSpPr>
          <p:cNvPr id="75" name="text 1"/>
          <p:cNvSpPr txBox="1"/>
          <p:nvPr/>
        </p:nvSpPr>
        <p:spPr>
          <a:xfrm rot="5400000">
            <a:off x="5602915" y="7170467"/>
            <a:ext cx="2518357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sút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'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aze   Slovenskej   volejbalovej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text 1"/>
          <p:cNvSpPr txBox="1"/>
          <p:nvPr/>
        </p:nvSpPr>
        <p:spPr>
          <a:xfrm rot="5400000">
            <a:off x="6562869" y="3163113"/>
            <a:ext cx="598449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text 1"/>
          <p:cNvSpPr txBox="1"/>
          <p:nvPr/>
        </p:nvSpPr>
        <p:spPr>
          <a:xfrm rot="5400000">
            <a:off x="6496434" y="2846633"/>
            <a:ext cx="67714" cy="2221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2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text 1"/>
          <p:cNvSpPr txBox="1"/>
          <p:nvPr/>
        </p:nvSpPr>
        <p:spPr>
          <a:xfrm rot="5400000">
            <a:off x="5174398" y="4469169"/>
            <a:ext cx="265461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11.2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2018   </a:t>
            </a:r>
            <a:r>
              <a:rPr sz="1290" spc="10" dirty="0">
                <a:solidFill>
                  <a:srgbClr val="C5D0D1"/>
                </a:solidFill>
                <a:latin typeface="Arial"/>
                <a:cs typeface="Arial"/>
              </a:rPr>
              <a:t>!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Rozsa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h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vyko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á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van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a   dobrovol'nicke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j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text 1"/>
          <p:cNvSpPr txBox="1"/>
          <p:nvPr/>
        </p:nvSpPr>
        <p:spPr>
          <a:xfrm rot="5400000">
            <a:off x="6487720" y="5891492"/>
            <a:ext cx="37500" cy="145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80" name="text 1"/>
          <p:cNvSpPr txBox="1"/>
          <p:nvPr/>
        </p:nvSpPr>
        <p:spPr>
          <a:xfrm rot="5400000">
            <a:off x="4658905" y="7944530"/>
            <a:ext cx="3531151" cy="284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oobrovo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níck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u  </a:t>
            </a:r>
            <a:r>
              <a:rPr sz="859" spc="10" dirty="0">
                <a:solidFill>
                  <a:srgbClr val="626968"/>
                </a:solidFill>
                <a:latin typeface="Arial"/>
                <a:cs typeface="Arial"/>
              </a:rPr>
              <a:t>ö</a:t>
            </a:r>
            <a:r>
              <a:rPr sz="859" spc="10" dirty="0">
                <a:solidFill>
                  <a:srgbClr val="757F7E"/>
                </a:solidFill>
                <a:latin typeface="Arial"/>
                <a:cs typeface="Arial"/>
              </a:rPr>
              <a:t>í</a:t>
            </a:r>
            <a:r>
              <a:rPr sz="85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59" spc="10" dirty="0">
                <a:solidFill>
                  <a:srgbClr val="626968"/>
                </a:solidFill>
                <a:latin typeface="Arial"/>
                <a:cs typeface="Arial"/>
              </a:rPr>
              <a:t>nost'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za   prij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matera   </a:t>
            </a: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T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ng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.  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ena   Grarn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b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liökov</a:t>
            </a:r>
            <a:r>
              <a:rPr sz="809" spc="10" dirty="0">
                <a:solidFill>
                  <a:srgbClr val="85908E"/>
                </a:solidFill>
                <a:latin typeface="Arial"/>
                <a:cs typeface="Arial"/>
              </a:rPr>
              <a:t>á</a:t>
            </a:r>
            <a:endParaRPr sz="800">
              <a:latin typeface="Arial"/>
              <a:cs typeface="Arial"/>
            </a:endParaRPr>
          </a:p>
          <a:p>
            <a:pPr marL="46328">
              <a:lnSpc>
                <a:spcPct val="100000"/>
              </a:lnSpc>
            </a:pP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ri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adi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l  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(meno,   priezv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sko   a  podpis)</a:t>
            </a:r>
            <a:r>
              <a:rPr sz="900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text 1"/>
          <p:cNvSpPr txBox="1"/>
          <p:nvPr/>
        </p:nvSpPr>
        <p:spPr>
          <a:xfrm rot="5400000">
            <a:off x="5693565" y="4351495"/>
            <a:ext cx="1319803" cy="1426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C5D0D1"/>
                </a:solidFill>
                <a:latin typeface="Arial"/>
                <a:cs typeface="Arial"/>
              </a:rPr>
              <a:t>[</a:t>
            </a:r>
            <a:r>
              <a:rPr sz="899" spc="10" dirty="0">
                <a:solidFill>
                  <a:srgbClr val="757F7E"/>
                </a:solidFill>
                <a:latin typeface="Arial"/>
                <a:cs typeface="Arial"/>
              </a:rPr>
              <a:t>ë</a:t>
            </a:r>
            <a:r>
              <a:rPr sz="899" spc="10" dirty="0">
                <a:solidFill>
                  <a:srgbClr val="626968"/>
                </a:solidFill>
                <a:latin typeface="Arial"/>
                <a:cs typeface="Arial"/>
              </a:rPr>
              <a:t>ìnnosñ  </a:t>
            </a:r>
            <a:r>
              <a:rPr sz="749" spc="10" dirty="0">
                <a:solidFill>
                  <a:srgbClr val="626968"/>
                </a:solidFill>
                <a:latin typeface="Arial"/>
                <a:cs typeface="Arial"/>
              </a:rPr>
              <a:t>(poöet   ho</a:t>
            </a:r>
            <a:r>
              <a:rPr sz="749" spc="10" dirty="0">
                <a:solidFill>
                  <a:srgbClr val="525959"/>
                </a:solidFill>
                <a:latin typeface="Arial"/>
                <a:cs typeface="Arial"/>
              </a:rPr>
              <a:t>dí</a:t>
            </a:r>
            <a:r>
              <a:rPr sz="749" spc="10" dirty="0">
                <a:solidFill>
                  <a:srgbClr val="626968"/>
                </a:solidFill>
                <a:latin typeface="Arial"/>
                <a:cs typeface="Arial"/>
              </a:rPr>
              <a:t>n):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text 1"/>
          <p:cNvSpPr txBox="1"/>
          <p:nvPr/>
        </p:nvSpPr>
        <p:spPr>
          <a:xfrm rot="5400000">
            <a:off x="6317398" y="6126467"/>
            <a:ext cx="15238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83" name="text 1"/>
          <p:cNvSpPr txBox="1"/>
          <p:nvPr/>
        </p:nvSpPr>
        <p:spPr>
          <a:xfrm rot="5400000">
            <a:off x="6211947" y="2879335"/>
            <a:ext cx="48849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r>
              <a:rPr sz="319" spc="10" dirty="0">
                <a:solidFill>
                  <a:srgbClr val="E3E7E7"/>
                </a:solidFill>
                <a:latin typeface="Arial"/>
                <a:cs typeface="Arial"/>
              </a:rPr>
              <a:t>·</a:t>
            </a:r>
            <a:endParaRPr sz="300">
              <a:latin typeface="Arial"/>
              <a:cs typeface="Arial"/>
            </a:endParaRPr>
          </a:p>
        </p:txBody>
      </p:sp>
      <p:sp>
        <p:nvSpPr>
          <p:cNvPr id="84" name="text 1"/>
          <p:cNvSpPr txBox="1"/>
          <p:nvPr/>
        </p:nvSpPr>
        <p:spPr>
          <a:xfrm rot="5400000">
            <a:off x="6192533" y="3752296"/>
            <a:ext cx="40037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0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85" name="text 1"/>
          <p:cNvSpPr txBox="1"/>
          <p:nvPr/>
        </p:nvSpPr>
        <p:spPr>
          <a:xfrm rot="5400000">
            <a:off x="6110171" y="5435573"/>
            <a:ext cx="204762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19" spc="10" dirty="0">
                <a:solidFill>
                  <a:srgbClr val="C5D0D1"/>
                </a:solidFill>
                <a:latin typeface="Arial"/>
                <a:cs typeface="Arial"/>
              </a:rPr>
              <a:t>-    -   .</a:t>
            </a:r>
            <a:endParaRPr sz="400">
              <a:latin typeface="Arial"/>
              <a:cs typeface="Arial"/>
            </a:endParaRPr>
          </a:p>
        </p:txBody>
      </p:sp>
      <p:sp>
        <p:nvSpPr>
          <p:cNvPr id="86" name="text 1"/>
          <p:cNvSpPr txBox="1"/>
          <p:nvPr/>
        </p:nvSpPr>
        <p:spPr>
          <a:xfrm rot="5400000">
            <a:off x="6158741" y="5901766"/>
            <a:ext cx="107620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" spc="10" dirty="0">
                <a:solidFill>
                  <a:srgbClr val="C5D0D1"/>
                </a:solidFill>
                <a:latin typeface="Arial"/>
                <a:cs typeface="Arial"/>
              </a:rPr>
              <a:t>-  •</a:t>
            </a:r>
            <a:endParaRPr sz="300">
              <a:latin typeface="Arial"/>
              <a:cs typeface="Arial"/>
            </a:endParaRPr>
          </a:p>
        </p:txBody>
      </p:sp>
      <p:sp>
        <p:nvSpPr>
          <p:cNvPr id="87" name="text 1"/>
          <p:cNvSpPr txBox="1"/>
          <p:nvPr/>
        </p:nvSpPr>
        <p:spPr>
          <a:xfrm rot="5400000">
            <a:off x="6192534" y="6310672"/>
            <a:ext cx="40037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0" spc="10" dirty="0">
                <a:solidFill>
                  <a:srgbClr val="C5D0D1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88" name="text 1"/>
          <p:cNvSpPr txBox="1"/>
          <p:nvPr/>
        </p:nvSpPr>
        <p:spPr>
          <a:xfrm rot="5400000">
            <a:off x="6103462" y="6623485"/>
            <a:ext cx="5512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text 1"/>
          <p:cNvSpPr txBox="1"/>
          <p:nvPr/>
        </p:nvSpPr>
        <p:spPr>
          <a:xfrm rot="5400000">
            <a:off x="5472693" y="6837278"/>
            <a:ext cx="1193099" cy="2537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0541">
              <a:lnSpc>
                <a:spcPct val="100000"/>
              </a:lnSpc>
            </a:pPr>
            <a:r>
              <a:rPr sz="900" spc="10" dirty="0">
                <a:solidFill>
                  <a:srgbClr val="757F7E"/>
                </a:solidFill>
                <a:latin typeface="Arial"/>
                <a:cs typeface="Arial"/>
              </a:rPr>
              <a:t>, 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20" spc="10" dirty="0">
                <a:solidFill>
                  <a:srgbClr val="626968"/>
                </a:solidFill>
                <a:latin typeface="Arial"/>
                <a:cs typeface="Arial"/>
              </a:rPr>
              <a:t>Podpis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dobrovolnlka: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text 1"/>
          <p:cNvSpPr txBox="1"/>
          <p:nvPr/>
        </p:nvSpPr>
        <p:spPr>
          <a:xfrm rot="5400000">
            <a:off x="6103461" y="7477993"/>
            <a:ext cx="5512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91" name="text 1"/>
          <p:cNvSpPr txBox="1"/>
          <p:nvPr/>
        </p:nvSpPr>
        <p:spPr>
          <a:xfrm rot="5400000">
            <a:off x="5694492" y="3170262"/>
            <a:ext cx="630703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50" spc="10" dirty="0">
                <a:solidFill>
                  <a:srgbClr val="94A3A3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text 1"/>
          <p:cNvSpPr txBox="1"/>
          <p:nvPr/>
        </p:nvSpPr>
        <p:spPr>
          <a:xfrm rot="5400000">
            <a:off x="5879892" y="2911823"/>
            <a:ext cx="37218" cy="6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93" name="text 1"/>
          <p:cNvSpPr txBox="1"/>
          <p:nvPr/>
        </p:nvSpPr>
        <p:spPr>
          <a:xfrm rot="5400000">
            <a:off x="5378802" y="3116717"/>
            <a:ext cx="653002" cy="2672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r>
              <a:rPr sz="950" spc="10" dirty="0">
                <a:solidFill>
                  <a:srgbClr val="626968"/>
                </a:solidFill>
                <a:latin typeface="Arial"/>
                <a:cs typeface="Arial"/>
              </a:rPr>
              <a:t>sportov</a:t>
            </a:r>
            <a:r>
              <a:rPr sz="950" spc="10" dirty="0">
                <a:solidFill>
                  <a:srgbClr val="757F7E"/>
                </a:solidFill>
                <a:latin typeface="Arial"/>
                <a:cs typeface="Arial"/>
              </a:rPr>
              <a:t>ë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C5D0D1"/>
                </a:solidFill>
                <a:latin typeface="Arial"/>
                <a:cs typeface="Arial"/>
              </a:rPr>
              <a:t>I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text 1"/>
          <p:cNvSpPr txBox="1"/>
          <p:nvPr/>
        </p:nvSpPr>
        <p:spPr>
          <a:xfrm rot="5400000">
            <a:off x="5759979" y="3678533"/>
            <a:ext cx="38064" cy="206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95" name="text 1"/>
          <p:cNvSpPr txBox="1"/>
          <p:nvPr/>
        </p:nvSpPr>
        <p:spPr>
          <a:xfrm rot="5400000">
            <a:off x="5740947" y="3841698"/>
            <a:ext cx="76128" cy="206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6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text 1"/>
          <p:cNvSpPr txBox="1"/>
          <p:nvPr/>
        </p:nvSpPr>
        <p:spPr>
          <a:xfrm rot="5400000">
            <a:off x="5750463" y="4382979"/>
            <a:ext cx="57095" cy="206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85908E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97" name="text 1"/>
          <p:cNvSpPr txBox="1"/>
          <p:nvPr/>
        </p:nvSpPr>
        <p:spPr>
          <a:xfrm rot="5400000">
            <a:off x="5759979" y="4507302"/>
            <a:ext cx="38064" cy="206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98" name="text 1"/>
          <p:cNvSpPr txBox="1"/>
          <p:nvPr/>
        </p:nvSpPr>
        <p:spPr>
          <a:xfrm rot="5400000">
            <a:off x="5759979" y="4605107"/>
            <a:ext cx="38063" cy="206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99" name="text 1"/>
          <p:cNvSpPr txBox="1"/>
          <p:nvPr/>
        </p:nvSpPr>
        <p:spPr>
          <a:xfrm rot="5400000">
            <a:off x="5167338" y="4162098"/>
            <a:ext cx="976154" cy="1675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29" spc="10" dirty="0">
                <a:solidFill>
                  <a:srgbClr val="C5D0D1"/>
                </a:solidFill>
                <a:latin typeface="Arial"/>
                <a:cs typeface="Arial"/>
              </a:rPr>
              <a:t>¡ </a:t>
            </a: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Nazov   podujat</a:t>
            </a:r>
            <a:r>
              <a:rPr sz="77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a</a:t>
            </a:r>
            <a:r>
              <a:rPr sz="779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100" name="text 1"/>
          <p:cNvSpPr txBox="1"/>
          <p:nvPr/>
        </p:nvSpPr>
        <p:spPr>
          <a:xfrm rot="5400000">
            <a:off x="5092661" y="3003535"/>
            <a:ext cx="454214" cy="2948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C5D0D1"/>
                </a:solidFill>
                <a:latin typeface="Arial"/>
                <a:cs typeface="Arial"/>
              </a:rPr>
              <a:t>I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maree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50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text 1"/>
          <p:cNvSpPr txBox="1"/>
          <p:nvPr/>
        </p:nvSpPr>
        <p:spPr>
          <a:xfrm rot="5400000">
            <a:off x="4042712" y="4959940"/>
            <a:ext cx="2608013" cy="2036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solidFill>
                  <a:srgbClr val="C5D0D1"/>
                </a:solidFill>
                <a:latin typeface="Arial"/>
                <a:cs typeface="Arial"/>
              </a:rPr>
              <a:t>j  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Rozsa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h  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vykonávan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   dobrovo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fn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ícke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j  </a:t>
            </a:r>
            <a:r>
              <a:rPr sz="3900" i="1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endParaRPr sz="3900">
              <a:latin typeface="Arial"/>
              <a:cs typeface="Arial"/>
            </a:endParaRPr>
          </a:p>
        </p:txBody>
      </p:sp>
      <p:sp>
        <p:nvSpPr>
          <p:cNvPr id="102" name="text 1"/>
          <p:cNvSpPr txBox="1"/>
          <p:nvPr/>
        </p:nvSpPr>
        <p:spPr>
          <a:xfrm rot="5400000">
            <a:off x="3590150" y="8045391"/>
            <a:ext cx="359901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D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obrovofnícku   c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nnast'   za   p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ri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jí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m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atera    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In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g.   Elena   G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amb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li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c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k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103" name="text 1"/>
          <p:cNvSpPr txBox="1"/>
          <p:nvPr/>
        </p:nvSpPr>
        <p:spPr>
          <a:xfrm rot="5400000">
            <a:off x="4287794" y="4681251"/>
            <a:ext cx="190511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cinnost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(pocet   hodí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):  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1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3x2   mes.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text 1"/>
          <p:cNvSpPr txBox="1"/>
          <p:nvPr/>
        </p:nvSpPr>
        <p:spPr>
          <a:xfrm rot="5400000">
            <a:off x="5177736" y="6118046"/>
            <a:ext cx="21790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text 1"/>
          <p:cNvSpPr txBox="1"/>
          <p:nvPr/>
        </p:nvSpPr>
        <p:spPr>
          <a:xfrm rot="5400000">
            <a:off x="4278768" y="7264093"/>
            <a:ext cx="192317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riadi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l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(me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o,   priezv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ska   a  podpis):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text 1"/>
          <p:cNvSpPr txBox="1"/>
          <p:nvPr/>
        </p:nvSpPr>
        <p:spPr>
          <a:xfrm rot="5400000">
            <a:off x="4982916" y="6570213"/>
            <a:ext cx="92709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19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r>
              <a:rPr sz="71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07" name="text 1"/>
          <p:cNvSpPr txBox="1"/>
          <p:nvPr/>
        </p:nvSpPr>
        <p:spPr>
          <a:xfrm rot="5400000">
            <a:off x="4959770" y="6984579"/>
            <a:ext cx="139001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text 1"/>
          <p:cNvSpPr txBox="1"/>
          <p:nvPr/>
        </p:nvSpPr>
        <p:spPr>
          <a:xfrm rot="5400000">
            <a:off x="4987518" y="7244138"/>
            <a:ext cx="35864" cy="536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" spc="10" dirty="0">
                <a:solidFill>
                  <a:srgbClr val="626968"/>
                </a:solidFill>
                <a:latin typeface="Arial"/>
                <a:cs typeface="Arial"/>
              </a:rPr>
              <a:t>&gt;</a:t>
            </a:r>
            <a:endParaRPr sz="100">
              <a:latin typeface="Arial"/>
              <a:cs typeface="Arial"/>
            </a:endParaRPr>
          </a:p>
        </p:txBody>
      </p:sp>
      <p:sp>
        <p:nvSpPr>
          <p:cNvPr id="109" name="text 1"/>
          <p:cNvSpPr txBox="1"/>
          <p:nvPr/>
        </p:nvSpPr>
        <p:spPr>
          <a:xfrm rot="5400000">
            <a:off x="4976832" y="8109332"/>
            <a:ext cx="57237" cy="536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110" name="text 1"/>
          <p:cNvSpPr txBox="1"/>
          <p:nvPr/>
        </p:nvSpPr>
        <p:spPr>
          <a:xfrm rot="5400000">
            <a:off x="4968034" y="8360069"/>
            <a:ext cx="74834" cy="53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" spc="10" dirty="0">
                <a:solidFill>
                  <a:srgbClr val="C5D0D1"/>
                </a:solidFill>
                <a:latin typeface="Arial"/>
                <a:cs typeface="Arial"/>
              </a:rPr>
              <a:t>·-</a:t>
            </a:r>
            <a:endParaRPr sz="300">
              <a:latin typeface="Arial"/>
              <a:cs typeface="Arial"/>
            </a:endParaRPr>
          </a:p>
        </p:txBody>
      </p:sp>
      <p:sp>
        <p:nvSpPr>
          <p:cNvPr id="111" name="text 1"/>
          <p:cNvSpPr txBox="1"/>
          <p:nvPr/>
        </p:nvSpPr>
        <p:spPr>
          <a:xfrm rot="5400000">
            <a:off x="3797660" y="3971934"/>
            <a:ext cx="216461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94A3A3"/>
                </a:solidFill>
                <a:latin typeface="Arial"/>
                <a:cs typeface="Arial"/>
              </a:rPr>
              <a:t>tréningovej   cinnosti   starsích   ziaèok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text 1"/>
          <p:cNvSpPr txBox="1"/>
          <p:nvPr/>
        </p:nvSpPr>
        <p:spPr>
          <a:xfrm rot="5400000">
            <a:off x="4280426" y="6902050"/>
            <a:ext cx="1199082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Podpts   dobrovo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nlka: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13" name="text 1"/>
          <p:cNvSpPr txBox="1"/>
          <p:nvPr/>
        </p:nvSpPr>
        <p:spPr>
          <a:xfrm rot="5400000">
            <a:off x="3849648" y="7811682"/>
            <a:ext cx="381108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sportová   prípra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v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a   pre   sút'aze   S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ovenskej   volejba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ovej   fede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ãcie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4" name="text 1"/>
          <p:cNvSpPr txBox="1"/>
          <p:nvPr/>
        </p:nvSpPr>
        <p:spPr>
          <a:xfrm rot="5400000">
            <a:off x="4922010" y="8590124"/>
            <a:ext cx="318259" cy="1149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C5D0D1"/>
                </a:solidFill>
                <a:latin typeface="Arial"/>
                <a:cs typeface="Arial"/>
              </a:rPr>
              <a:t>~    </a:t>
            </a:r>
            <a:r>
              <a:rPr sz="800" spc="10" dirty="0">
                <a:solidFill>
                  <a:srgbClr val="8393C6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" name="text 1"/>
          <p:cNvSpPr txBox="1"/>
          <p:nvPr/>
        </p:nvSpPr>
        <p:spPr>
          <a:xfrm rot="5400000">
            <a:off x="4921717" y="8948793"/>
            <a:ext cx="528457" cy="4519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70" i="1" spc="10" dirty="0">
                <a:solidFill>
                  <a:srgbClr val="6369B4"/>
                </a:solidFill>
                <a:latin typeface="Arial"/>
                <a:cs typeface="Arial"/>
              </a:rPr>
              <a:t>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6" name="text 1"/>
          <p:cNvSpPr txBox="1"/>
          <p:nvPr/>
        </p:nvSpPr>
        <p:spPr>
          <a:xfrm rot="5400000">
            <a:off x="4710732" y="8872806"/>
            <a:ext cx="510923" cy="14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i="1" spc="10" dirty="0">
                <a:solidFill>
                  <a:srgbClr val="707FBC"/>
                </a:solidFill>
                <a:latin typeface="Arial"/>
                <a:cs typeface="Arial"/>
              </a:rPr>
              <a:t>~   ~J_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text 1"/>
          <p:cNvSpPr txBox="1"/>
          <p:nvPr/>
        </p:nvSpPr>
        <p:spPr>
          <a:xfrm rot="5400000">
            <a:off x="4731910" y="8727417"/>
            <a:ext cx="178335" cy="1739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60" spc="10" dirty="0">
                <a:solidFill>
                  <a:srgbClr val="6369B4"/>
                </a:solidFill>
                <a:latin typeface="Arial"/>
                <a:cs typeface="Arial"/>
              </a:rPr>
              <a:t>\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text 1"/>
          <p:cNvSpPr txBox="1"/>
          <p:nvPr/>
        </p:nvSpPr>
        <p:spPr>
          <a:xfrm rot="5400000">
            <a:off x="3406701" y="7147731"/>
            <a:ext cx="2483179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sút'aze   S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ovensk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e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j   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v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o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l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ejbalove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j   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fe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d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e</a:t>
            </a:r>
            <a:r>
              <a:rPr sz="870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70" spc="10" dirty="0">
                <a:solidFill>
                  <a:srgbClr val="626968"/>
                </a:solidFill>
                <a:latin typeface="Arial"/>
                <a:cs typeface="Arial"/>
              </a:rPr>
              <a:t>ácie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9" name="text 1"/>
          <p:cNvSpPr txBox="1"/>
          <p:nvPr/>
        </p:nvSpPr>
        <p:spPr>
          <a:xfrm rot="5400000">
            <a:off x="4669814" y="2899643"/>
            <a:ext cx="51162" cy="995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5D0D1"/>
                </a:solidFill>
                <a:latin typeface="Arial"/>
                <a:cs typeface="Arial"/>
              </a:rPr>
              <a:t>'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" name="text 1"/>
          <p:cNvSpPr txBox="1"/>
          <p:nvPr/>
        </p:nvSpPr>
        <p:spPr>
          <a:xfrm rot="5400000">
            <a:off x="4265157" y="3123461"/>
            <a:ext cx="653002" cy="2537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'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  <a:p>
            <a:pPr marL="36033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podujatie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text 1"/>
          <p:cNvSpPr txBox="1"/>
          <p:nvPr/>
        </p:nvSpPr>
        <p:spPr>
          <a:xfrm rot="5400000">
            <a:off x="4615858" y="4425168"/>
            <a:ext cx="7516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479" spc="10" dirty="0">
                <a:solidFill>
                  <a:srgbClr val="626968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122" name="text 1"/>
          <p:cNvSpPr txBox="1"/>
          <p:nvPr/>
        </p:nvSpPr>
        <p:spPr>
          <a:xfrm rot="5400000">
            <a:off x="4047827" y="4179855"/>
            <a:ext cx="982737" cy="1488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49" spc="10" dirty="0">
                <a:solidFill>
                  <a:srgbClr val="C5D0D1"/>
                </a:solidFill>
                <a:latin typeface="Arial"/>
                <a:cs typeface="Arial"/>
              </a:rPr>
              <a:t>I </a:t>
            </a:r>
            <a:r>
              <a:rPr sz="749" spc="10" dirty="0">
                <a:solidFill>
                  <a:srgbClr val="626968"/>
                </a:solidFill>
                <a:latin typeface="Arial"/>
                <a:cs typeface="Arial"/>
              </a:rPr>
              <a:t>Názov   podu</a:t>
            </a:r>
            <a:r>
              <a:rPr sz="749" spc="10" dirty="0">
                <a:solidFill>
                  <a:srgbClr val="525959"/>
                </a:solidFill>
                <a:latin typeface="Arial"/>
                <a:cs typeface="Arial"/>
              </a:rPr>
              <a:t>J</a:t>
            </a:r>
            <a:r>
              <a:rPr sz="749" spc="10" dirty="0">
                <a:solidFill>
                  <a:srgbClr val="626968"/>
                </a:solidFill>
                <a:latin typeface="Arial"/>
                <a:cs typeface="Arial"/>
              </a:rPr>
              <a:t>at</a:t>
            </a:r>
            <a:r>
              <a:rPr sz="749" spc="10" dirty="0">
                <a:solidFill>
                  <a:srgbClr val="525959"/>
                </a:solidFill>
                <a:latin typeface="Arial"/>
                <a:cs typeface="Arial"/>
              </a:rPr>
              <a:t>1</a:t>
            </a:r>
            <a:r>
              <a:rPr sz="749" spc="10" dirty="0">
                <a:solidFill>
                  <a:srgbClr val="626968"/>
                </a:solidFill>
                <a:latin typeface="Arial"/>
                <a:cs typeface="Arial"/>
              </a:rPr>
              <a:t>a:</a:t>
            </a:r>
            <a:endParaRPr sz="700">
              <a:latin typeface="Arial"/>
              <a:cs typeface="Arial"/>
            </a:endParaRPr>
          </a:p>
        </p:txBody>
      </p:sp>
      <p:sp>
        <p:nvSpPr>
          <p:cNvPr id="123" name="text 1"/>
          <p:cNvSpPr txBox="1"/>
          <p:nvPr/>
        </p:nvSpPr>
        <p:spPr>
          <a:xfrm rot="5400000">
            <a:off x="4219093" y="2917743"/>
            <a:ext cx="44031" cy="45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endParaRPr sz="200">
              <a:latin typeface="Arial"/>
              <a:cs typeface="Arial"/>
            </a:endParaRPr>
          </a:p>
        </p:txBody>
      </p:sp>
      <p:sp>
        <p:nvSpPr>
          <p:cNvPr id="124" name="text 1"/>
          <p:cNvSpPr txBox="1"/>
          <p:nvPr/>
        </p:nvSpPr>
        <p:spPr>
          <a:xfrm rot="5400000">
            <a:off x="4225384" y="3720100"/>
            <a:ext cx="131492" cy="206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text 1"/>
          <p:cNvSpPr txBox="1"/>
          <p:nvPr/>
        </p:nvSpPr>
        <p:spPr>
          <a:xfrm rot="5400000">
            <a:off x="2615037" y="4771096"/>
            <a:ext cx="3235181" cy="2201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3.3.2018</a:t>
            </a: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1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Razsah   vyko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ávania   dobrovofnfckej     </a:t>
            </a:r>
            <a:r>
              <a:rPr sz="1450" spc="10" dirty="0">
                <a:solidFill>
                  <a:srgbClr val="C5D0D1"/>
                </a:solidFill>
                <a:latin typeface="Arial"/>
                <a:cs typeface="Arial"/>
              </a:rPr>
              <a:t>·,--</a:t>
            </a:r>
            <a:r>
              <a:rPr sz="3900" spc="10" dirty="0">
                <a:solidFill>
                  <a:srgbClr val="C5D0D1"/>
                </a:solidFill>
                <a:latin typeface="Arial"/>
                <a:cs typeface="Arial"/>
              </a:rPr>
              <a:t>I</a:t>
            </a:r>
            <a:endParaRPr sz="3900">
              <a:latin typeface="Arial"/>
              <a:cs typeface="Arial"/>
            </a:endParaRPr>
          </a:p>
        </p:txBody>
      </p:sp>
      <p:sp>
        <p:nvSpPr>
          <p:cNvPr id="126" name="text 1"/>
          <p:cNvSpPr txBox="1"/>
          <p:nvPr/>
        </p:nvSpPr>
        <p:spPr>
          <a:xfrm rot="5400000">
            <a:off x="4227785" y="8443072"/>
            <a:ext cx="93345" cy="1532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i="1" spc="10" dirty="0">
                <a:solidFill>
                  <a:srgbClr val="C5D0D1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127" name="text 1"/>
          <p:cNvSpPr txBox="1"/>
          <p:nvPr/>
        </p:nvSpPr>
        <p:spPr>
          <a:xfrm rot="5400000">
            <a:off x="4259033" y="2877314"/>
            <a:ext cx="37148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5D0D1"/>
                </a:solidFill>
                <a:latin typeface="Arial"/>
                <a:cs typeface="Arial"/>
              </a:rPr>
              <a:t>;</a:t>
            </a:r>
            <a:endParaRPr sz="400">
              <a:latin typeface="Arial"/>
              <a:cs typeface="Arial"/>
            </a:endParaRPr>
          </a:p>
        </p:txBody>
      </p:sp>
      <p:sp>
        <p:nvSpPr>
          <p:cNvPr id="128" name="text 1"/>
          <p:cNvSpPr txBox="1"/>
          <p:nvPr/>
        </p:nvSpPr>
        <p:spPr>
          <a:xfrm rot="5400000">
            <a:off x="2473915" y="8049578"/>
            <a:ext cx="360738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C5D0D1"/>
                </a:solidFill>
                <a:latin typeface="Arial"/>
                <a:cs typeface="Arial"/>
              </a:rPr>
              <a:t>..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Dobrovafn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cku   cinnost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'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za   prijlmatel'a    Ing.   Elena   Gramblièková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text 1"/>
          <p:cNvSpPr txBox="1"/>
          <p:nvPr/>
        </p:nvSpPr>
        <p:spPr>
          <a:xfrm rot="5400000">
            <a:off x="4082002" y="2891047"/>
            <a:ext cx="67247" cy="1225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spc="10" dirty="0">
                <a:solidFill>
                  <a:srgbClr val="C5D0D1"/>
                </a:solidFill>
                <a:latin typeface="Arial"/>
                <a:cs typeface="Arial"/>
              </a:rPr>
              <a:t>j</a:t>
            </a:r>
            <a:endParaRPr sz="600">
              <a:latin typeface="Arial"/>
              <a:cs typeface="Arial"/>
            </a:endParaRPr>
          </a:p>
        </p:txBody>
      </p:sp>
      <p:sp>
        <p:nvSpPr>
          <p:cNvPr id="130" name="text 1"/>
          <p:cNvSpPr txBox="1"/>
          <p:nvPr/>
        </p:nvSpPr>
        <p:spPr>
          <a:xfrm rot="5400000">
            <a:off x="4089411" y="2981442"/>
            <a:ext cx="52428" cy="1225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C5D0D1"/>
                </a:solidFill>
                <a:latin typeface="Arial"/>
                <a:cs typeface="Arial"/>
              </a:rPr>
              <a:t>.</a:t>
            </a:r>
            <a:r>
              <a:rPr sz="489" spc="10" dirty="0">
                <a:solidFill>
                  <a:srgbClr val="E3E7E7"/>
                </a:solidFill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" name="text 1"/>
          <p:cNvSpPr txBox="1"/>
          <p:nvPr/>
        </p:nvSpPr>
        <p:spPr>
          <a:xfrm rot="5400000">
            <a:off x="3460053" y="4350613"/>
            <a:ext cx="1315908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cinnosti   (pocet   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h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odín):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text 1"/>
          <p:cNvSpPr txBox="1"/>
          <p:nvPr/>
        </p:nvSpPr>
        <p:spPr>
          <a:xfrm rot="5400000">
            <a:off x="3985154" y="5246259"/>
            <a:ext cx="26570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C5D0D1"/>
                </a:solidFill>
                <a:latin typeface="Arial"/>
                <a:cs typeface="Arial"/>
              </a:rPr>
              <a:t>__   _</a:t>
            </a:r>
            <a:endParaRPr sz="600">
              <a:latin typeface="Arial"/>
              <a:cs typeface="Arial"/>
            </a:endParaRPr>
          </a:p>
        </p:txBody>
      </p:sp>
      <p:sp>
        <p:nvSpPr>
          <p:cNvPr id="133" name="text 1"/>
          <p:cNvSpPr txBox="1"/>
          <p:nvPr/>
        </p:nvSpPr>
        <p:spPr>
          <a:xfrm rot="5400000">
            <a:off x="4094388" y="5435588"/>
            <a:ext cx="47239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9" spc="10" dirty="0">
                <a:solidFill>
                  <a:srgbClr val="C5D0D1"/>
                </a:solidFill>
                <a:latin typeface="Arial"/>
                <a:cs typeface="Arial"/>
              </a:rPr>
              <a:t>_</a:t>
            </a:r>
            <a:endParaRPr sz="300">
              <a:latin typeface="Arial"/>
              <a:cs typeface="Arial"/>
            </a:endParaRPr>
          </a:p>
        </p:txBody>
      </p:sp>
      <p:sp>
        <p:nvSpPr>
          <p:cNvPr id="134" name="text 1"/>
          <p:cNvSpPr txBox="1"/>
          <p:nvPr/>
        </p:nvSpPr>
        <p:spPr>
          <a:xfrm rot="5400000">
            <a:off x="4106579" y="5866094"/>
            <a:ext cx="22857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9" spc="10" dirty="0">
                <a:solidFill>
                  <a:srgbClr val="C5D0D1"/>
                </a:solidFill>
                <a:latin typeface="Arial"/>
                <a:cs typeface="Arial"/>
              </a:rPr>
              <a:t>_</a:t>
            </a:r>
            <a:endParaRPr sz="100">
              <a:latin typeface="Arial"/>
              <a:cs typeface="Arial"/>
            </a:endParaRPr>
          </a:p>
        </p:txBody>
      </p:sp>
      <p:sp>
        <p:nvSpPr>
          <p:cNvPr id="135" name="text 1"/>
          <p:cNvSpPr txBox="1"/>
          <p:nvPr/>
        </p:nvSpPr>
        <p:spPr>
          <a:xfrm rot="5400000">
            <a:off x="4103595" y="6121319"/>
            <a:ext cx="152384" cy="130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626968"/>
                </a:solidFill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text 1"/>
          <p:cNvSpPr txBox="1"/>
          <p:nvPr/>
        </p:nvSpPr>
        <p:spPr>
          <a:xfrm rot="5400000">
            <a:off x="3156423" y="7258945"/>
            <a:ext cx="192316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adi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l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(meno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, 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p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riezvisko   a  podpis):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text 1"/>
          <p:cNvSpPr txBox="1"/>
          <p:nvPr/>
        </p:nvSpPr>
        <p:spPr>
          <a:xfrm rot="5400000">
            <a:off x="3970571" y="9092444"/>
            <a:ext cx="353921" cy="2269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i="1" spc="10" dirty="0">
                <a:solidFill>
                  <a:srgbClr val="6369B4"/>
                </a:solidFill>
                <a:latin typeface="Arial"/>
                <a:cs typeface="Arial"/>
              </a:rPr>
              <a:t>t/-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8" name="text 1"/>
          <p:cNvSpPr txBox="1"/>
          <p:nvPr/>
        </p:nvSpPr>
        <p:spPr>
          <a:xfrm rot="5400000">
            <a:off x="3277700" y="6813320"/>
            <a:ext cx="1150331" cy="248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93415">
              <a:lnSpc>
                <a:spcPct val="100000"/>
              </a:lnSpc>
            </a:pPr>
            <a:r>
              <a:rPr sz="900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Podp1sdob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ovafn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ka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text 1"/>
          <p:cNvSpPr txBox="1"/>
          <p:nvPr/>
        </p:nvSpPr>
        <p:spPr>
          <a:xfrm rot="5400000">
            <a:off x="3884512" y="7472845"/>
            <a:ext cx="55122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85908E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140" name="text 1"/>
          <p:cNvSpPr txBox="1"/>
          <p:nvPr/>
        </p:nvSpPr>
        <p:spPr>
          <a:xfrm rot="5400000">
            <a:off x="3380185" y="9146801"/>
            <a:ext cx="1095065" cy="2107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707FBC"/>
                </a:solidFill>
                <a:latin typeface="Arial"/>
                <a:cs typeface="Arial"/>
              </a:rPr>
              <a:t>i    </a:t>
            </a:r>
            <a:r>
              <a:rPr sz="1670" i="1" spc="10" dirty="0">
                <a:solidFill>
                  <a:srgbClr val="6369B4"/>
                </a:solidFill>
                <a:latin typeface="Arial"/>
                <a:cs typeface="Arial"/>
              </a:rPr>
              <a:t>f.  </a:t>
            </a:r>
            <a:r>
              <a:rPr sz="919" i="1" spc="10" dirty="0">
                <a:solidFill>
                  <a:srgbClr val="707FBC"/>
                </a:solidFill>
                <a:latin typeface="Arial"/>
                <a:cs typeface="Arial"/>
              </a:rPr>
              <a:t>P  </a:t>
            </a:r>
            <a:r>
              <a:rPr sz="919" i="1" spc="10" dirty="0">
                <a:solidFill>
                  <a:srgbClr val="9AAFD8"/>
                </a:solidFill>
                <a:latin typeface="Arial"/>
                <a:cs typeface="Arial"/>
              </a:rPr>
              <a:t>•  </a:t>
            </a:r>
            <a:r>
              <a:rPr sz="1670" i="1" spc="10" dirty="0">
                <a:solidFill>
                  <a:srgbClr val="8393C6"/>
                </a:solidFill>
                <a:latin typeface="Arial"/>
                <a:cs typeface="Arial"/>
              </a:rPr>
              <a:t>z_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1" name="text 1"/>
          <p:cNvSpPr txBox="1"/>
          <p:nvPr/>
        </p:nvSpPr>
        <p:spPr>
          <a:xfrm rot="5400000">
            <a:off x="3498029" y="3154371"/>
            <a:ext cx="59125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94A3A3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142" name="text 1"/>
          <p:cNvSpPr txBox="1"/>
          <p:nvPr/>
        </p:nvSpPr>
        <p:spPr>
          <a:xfrm rot="5400000">
            <a:off x="3441016" y="9017918"/>
            <a:ext cx="705288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707FBC"/>
                </a:solidFill>
                <a:latin typeface="Arial"/>
                <a:cs typeface="Arial"/>
              </a:rPr>
              <a:t>~</a:t>
            </a:r>
            <a:r>
              <a:rPr sz="900" spc="10" dirty="0">
                <a:solidFill>
                  <a:srgbClr val="6369B4"/>
                </a:solidFill>
                <a:latin typeface="Arial"/>
                <a:cs typeface="Arial"/>
              </a:rPr>
              <a:t>\A</a:t>
            </a:r>
            <a:r>
              <a:rPr sz="900" spc="10" dirty="0">
                <a:solidFill>
                  <a:srgbClr val="8393C6"/>
                </a:solidFill>
                <a:latin typeface="Arial"/>
                <a:cs typeface="Arial"/>
              </a:rPr>
              <a:t>'-</a:t>
            </a:r>
            <a:endParaRPr sz="900">
              <a:latin typeface="Arial"/>
              <a:cs typeface="Arial"/>
            </a:endParaRPr>
          </a:p>
        </p:txBody>
      </p:sp>
      <p:sp>
        <p:nvSpPr>
          <p:cNvPr id="143" name="text 1"/>
          <p:cNvSpPr txBox="1"/>
          <p:nvPr/>
        </p:nvSpPr>
        <p:spPr>
          <a:xfrm rot="5400000">
            <a:off x="3256346" y="5929110"/>
            <a:ext cx="44031" cy="45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" spc="10" dirty="0">
                <a:solidFill>
                  <a:srgbClr val="C5D0D1"/>
                </a:solidFill>
                <a:latin typeface="Arial"/>
                <a:cs typeface="Arial"/>
              </a:rPr>
              <a:t>j</a:t>
            </a:r>
            <a:endParaRPr sz="200">
              <a:latin typeface="Arial"/>
              <a:cs typeface="Arial"/>
            </a:endParaRPr>
          </a:p>
        </p:txBody>
      </p:sp>
      <p:sp>
        <p:nvSpPr>
          <p:cNvPr id="144" name="text 1"/>
          <p:cNvSpPr txBox="1"/>
          <p:nvPr/>
        </p:nvSpPr>
        <p:spPr>
          <a:xfrm rot="5400000">
            <a:off x="2507794" y="8839720"/>
            <a:ext cx="100799" cy="983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39" spc="10" dirty="0">
                <a:solidFill>
                  <a:srgbClr val="6369B4"/>
                </a:solidFill>
                <a:latin typeface="Arial"/>
                <a:cs typeface="Arial"/>
              </a:rPr>
              <a:t>\</a:t>
            </a:r>
            <a:endParaRPr sz="600">
              <a:latin typeface="Arial"/>
              <a:cs typeface="Arial"/>
            </a:endParaRPr>
          </a:p>
        </p:txBody>
      </p:sp>
      <p:sp>
        <p:nvSpPr>
          <p:cNvPr id="145" name="text 1"/>
          <p:cNvSpPr txBox="1"/>
          <p:nvPr/>
        </p:nvSpPr>
        <p:spPr>
          <a:xfrm rot="5400000">
            <a:off x="2318983" y="8896434"/>
            <a:ext cx="253293" cy="1991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36347A"/>
                </a:solidFill>
                <a:latin typeface="Arial"/>
                <a:cs typeface="Arial"/>
              </a:rPr>
              <a:t>'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6" name="text 1"/>
          <p:cNvSpPr txBox="1"/>
          <p:nvPr/>
        </p:nvSpPr>
        <p:spPr>
          <a:xfrm rot="5400000">
            <a:off x="1025902" y="3150130"/>
            <a:ext cx="60337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sportové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47" name="text 1"/>
          <p:cNvSpPr txBox="1"/>
          <p:nvPr/>
        </p:nvSpPr>
        <p:spPr>
          <a:xfrm rot="5400000">
            <a:off x="-396308" y="1905844"/>
            <a:ext cx="3138889" cy="140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(§  3  ods</a:t>
            </a:r>
            <a:r>
              <a:rPr sz="839" spc="10" dirty="0">
                <a:solidFill>
                  <a:srgbClr val="85908E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1  písm.   d)   zák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 </a:t>
            </a:r>
            <a:r>
              <a:rPr sz="1240" spc="10" dirty="0">
                <a:solidFill>
                  <a:srgbClr val="757F7E"/>
                </a:solidFill>
                <a:latin typeface="Arial"/>
                <a:cs typeface="Arial"/>
              </a:rPr>
              <a:t>c.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406/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2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011   Z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z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)      </a:t>
            </a:r>
            <a:r>
              <a:rPr sz="839" spc="10" dirty="0">
                <a:solidFill>
                  <a:srgbClr val="C5D0D1"/>
                </a:solidFill>
                <a:latin typeface="Arial"/>
                <a:cs typeface="Arial"/>
              </a:rPr>
              <a:t>j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8" name="text 1"/>
          <p:cNvSpPr txBox="1"/>
          <p:nvPr/>
        </p:nvSpPr>
        <p:spPr>
          <a:xfrm rot="5400000">
            <a:off x="1033938" y="2899164"/>
            <a:ext cx="66009" cy="536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0" spc="10" dirty="0">
                <a:solidFill>
                  <a:srgbClr val="C5D0D1"/>
                </a:solidFill>
                <a:latin typeface="Arial"/>
                <a:cs typeface="Arial"/>
              </a:rPr>
              <a:t>j.</a:t>
            </a:r>
            <a:endParaRPr sz="300">
              <a:latin typeface="Arial"/>
              <a:cs typeface="Arial"/>
            </a:endParaRPr>
          </a:p>
        </p:txBody>
      </p:sp>
      <p:sp>
        <p:nvSpPr>
          <p:cNvPr id="149" name="text 1"/>
          <p:cNvSpPr txBox="1"/>
          <p:nvPr/>
        </p:nvSpPr>
        <p:spPr>
          <a:xfrm rot="5400000">
            <a:off x="1042544" y="3746513"/>
            <a:ext cx="44031" cy="45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endParaRPr sz="200">
              <a:latin typeface="Arial"/>
              <a:cs typeface="Arial"/>
            </a:endParaRPr>
          </a:p>
        </p:txBody>
      </p:sp>
      <p:sp>
        <p:nvSpPr>
          <p:cNvPr id="150" name="text 1"/>
          <p:cNvSpPr txBox="1"/>
          <p:nvPr/>
        </p:nvSpPr>
        <p:spPr>
          <a:xfrm rot="5400000">
            <a:off x="-467179" y="4282826"/>
            <a:ext cx="2937098" cy="1985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C5D0D1"/>
                </a:solidFill>
                <a:latin typeface="Arial"/>
                <a:cs typeface="Arial"/>
              </a:rPr>
              <a:t>¡    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11</a:t>
            </a:r>
            <a:r>
              <a:rPr sz="900" spc="10" dirty="0">
                <a:solidFill>
                  <a:srgbClr val="757F7E"/>
                </a:solidFill>
                <a:latin typeface="Arial"/>
                <a:cs typeface="Arial"/>
              </a:rPr>
              <a:t>.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3.2018</a:t>
            </a:r>
            <a:r>
              <a:rPr sz="900" spc="10" dirty="0">
                <a:solidFill>
                  <a:srgbClr val="C5D0D1"/>
                </a:solidFill>
                <a:latin typeface="Arial"/>
                <a:cs typeface="Arial"/>
              </a:rPr>
              <a:t>1  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Rozsah   vykoná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v</a:t>
            </a: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ania   dobrovornícke</a:t>
            </a:r>
            <a:r>
              <a:rPr sz="900" spc="10" dirty="0">
                <a:solidFill>
                  <a:srgbClr val="525959"/>
                </a:solidFill>
                <a:latin typeface="Arial"/>
                <a:cs typeface="Arial"/>
              </a:rPr>
              <a:t>j</a:t>
            </a:r>
            <a:endParaRPr sz="900">
              <a:latin typeface="Arial"/>
              <a:cs typeface="Arial"/>
            </a:endParaRPr>
          </a:p>
        </p:txBody>
      </p:sp>
      <p:sp>
        <p:nvSpPr>
          <p:cNvPr id="151" name="text 1"/>
          <p:cNvSpPr txBox="1"/>
          <p:nvPr/>
        </p:nvSpPr>
        <p:spPr>
          <a:xfrm rot="5400000">
            <a:off x="802499" y="2841960"/>
            <a:ext cx="48315" cy="1915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9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endParaRPr sz="500">
              <a:latin typeface="Arial"/>
              <a:cs typeface="Arial"/>
            </a:endParaRPr>
          </a:p>
        </p:txBody>
      </p:sp>
      <p:sp>
        <p:nvSpPr>
          <p:cNvPr id="152" name="text 1"/>
          <p:cNvSpPr txBox="1"/>
          <p:nvPr/>
        </p:nvSpPr>
        <p:spPr>
          <a:xfrm rot="5400000">
            <a:off x="152890" y="4337074"/>
            <a:ext cx="130942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!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c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in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nost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  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(pocet   hod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53" name="text 1"/>
          <p:cNvSpPr txBox="1"/>
          <p:nvPr/>
        </p:nvSpPr>
        <p:spPr>
          <a:xfrm rot="5400000">
            <a:off x="552677" y="1900743"/>
            <a:ext cx="215374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C5D0D1"/>
                </a:solidFill>
                <a:latin typeface="Arial"/>
                <a:cs typeface="Arial"/>
              </a:rPr>
              <a:t>..  --</a:t>
            </a:r>
            <a:r>
              <a:rPr sz="250" spc="10" dirty="0">
                <a:latin typeface="Arial"/>
                <a:cs typeface="Arial"/>
              </a:rPr>
              <a:t>-</a:t>
            </a:r>
            <a:endParaRPr sz="200">
              <a:latin typeface="Arial"/>
              <a:cs typeface="Arial"/>
            </a:endParaRPr>
          </a:p>
        </p:txBody>
      </p:sp>
      <p:sp>
        <p:nvSpPr>
          <p:cNvPr id="154" name="text 1"/>
          <p:cNvSpPr txBox="1"/>
          <p:nvPr/>
        </p:nvSpPr>
        <p:spPr>
          <a:xfrm rot="5400000">
            <a:off x="633638" y="2921377"/>
            <a:ext cx="53453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C5D0D1"/>
                </a:solidFill>
                <a:latin typeface="Arial"/>
                <a:cs typeface="Arial"/>
              </a:rPr>
              <a:t>·-</a:t>
            </a:r>
            <a:endParaRPr sz="200">
              <a:latin typeface="Arial"/>
              <a:cs typeface="Arial"/>
            </a:endParaRPr>
          </a:p>
        </p:txBody>
      </p:sp>
      <p:sp>
        <p:nvSpPr>
          <p:cNvPr id="155" name="text 1"/>
          <p:cNvSpPr txBox="1"/>
          <p:nvPr/>
        </p:nvSpPr>
        <p:spPr>
          <a:xfrm rot="5400000">
            <a:off x="639923" y="3120997"/>
            <a:ext cx="40882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200">
              <a:latin typeface="Arial"/>
              <a:cs typeface="Arial"/>
            </a:endParaRPr>
          </a:p>
        </p:txBody>
      </p:sp>
      <p:sp>
        <p:nvSpPr>
          <p:cNvPr id="156" name="text 1"/>
          <p:cNvSpPr txBox="1"/>
          <p:nvPr/>
        </p:nvSpPr>
        <p:spPr>
          <a:xfrm rot="5400000">
            <a:off x="644011" y="3209567"/>
            <a:ext cx="32707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200">
              <a:latin typeface="Arial"/>
              <a:cs typeface="Arial"/>
            </a:endParaRPr>
          </a:p>
        </p:txBody>
      </p:sp>
      <p:sp>
        <p:nvSpPr>
          <p:cNvPr id="157" name="text 1"/>
          <p:cNvSpPr txBox="1"/>
          <p:nvPr/>
        </p:nvSpPr>
        <p:spPr>
          <a:xfrm rot="5400000">
            <a:off x="639923" y="3398970"/>
            <a:ext cx="40882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" spc="10" dirty="0">
                <a:solidFill>
                  <a:srgbClr val="C5D0D1"/>
                </a:solidFill>
                <a:latin typeface="Arial"/>
                <a:cs typeface="Arial"/>
              </a:rPr>
              <a:t>-</a:t>
            </a:r>
            <a:endParaRPr sz="200">
              <a:latin typeface="Arial"/>
              <a:cs typeface="Arial"/>
            </a:endParaRPr>
          </a:p>
        </p:txBody>
      </p:sp>
      <p:sp>
        <p:nvSpPr>
          <p:cNvPr id="158" name="text 1"/>
          <p:cNvSpPr txBox="1"/>
          <p:nvPr/>
        </p:nvSpPr>
        <p:spPr>
          <a:xfrm rot="5400000">
            <a:off x="628338" y="3740003"/>
            <a:ext cx="64052" cy="378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" spc="10" dirty="0">
                <a:solidFill>
                  <a:srgbClr val="C5D0D1"/>
                </a:solidFill>
                <a:latin typeface="Arial"/>
                <a:cs typeface="Arial"/>
              </a:rPr>
              <a:t>___¡,_</a:t>
            </a:r>
            <a:endParaRPr sz="100">
              <a:latin typeface="Arial"/>
              <a:cs typeface="Arial"/>
            </a:endParaRPr>
          </a:p>
        </p:txBody>
      </p:sp>
      <p:sp>
        <p:nvSpPr>
          <p:cNvPr id="159" name="text 1"/>
          <p:cNvSpPr txBox="1"/>
          <p:nvPr/>
        </p:nvSpPr>
        <p:spPr>
          <a:xfrm rot="5400000">
            <a:off x="652669" y="6217875"/>
            <a:ext cx="309550" cy="4443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30" spc="10" dirty="0">
                <a:solidFill>
                  <a:srgbClr val="C5D0D1"/>
                </a:solidFill>
                <a:latin typeface="Arial"/>
                <a:cs typeface="Arial"/>
              </a:rPr>
              <a:t>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0" name="text 1"/>
          <p:cNvSpPr txBox="1"/>
          <p:nvPr/>
        </p:nvSpPr>
        <p:spPr>
          <a:xfrm rot="5400000">
            <a:off x="-835404" y="8048490"/>
            <a:ext cx="359491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!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Dobrovofnicku   èi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nost'   za   p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r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ijíma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t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era   </a:t>
            </a:r>
            <a:r>
              <a:rPr sz="809" spc="10" dirty="0">
                <a:solidFill>
                  <a:srgbClr val="C5D0D1"/>
                </a:solidFill>
                <a:latin typeface="Arial"/>
                <a:cs typeface="Arial"/>
              </a:rPr>
              <a:t>¡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1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ng.   Elena   Gramb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li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cková</a:t>
            </a:r>
            <a:endParaRPr sz="800">
              <a:latin typeface="Arial"/>
              <a:cs typeface="Arial"/>
            </a:endParaRPr>
          </a:p>
        </p:txBody>
      </p:sp>
      <p:sp>
        <p:nvSpPr>
          <p:cNvPr id="161" name="text 1"/>
          <p:cNvSpPr txBox="1"/>
          <p:nvPr/>
        </p:nvSpPr>
        <p:spPr>
          <a:xfrm rot="5400000">
            <a:off x="709673" y="6059399"/>
            <a:ext cx="203079" cy="1915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99" spc="10" dirty="0">
                <a:solidFill>
                  <a:srgbClr val="C5D0D1"/>
                </a:solidFill>
                <a:latin typeface="Arial"/>
                <a:cs typeface="Arial"/>
              </a:rPr>
              <a:t>_</a:t>
            </a:r>
            <a:r>
              <a:rPr sz="899" spc="10" dirty="0">
                <a:solidFill>
                  <a:srgbClr val="525959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2" name="text 1"/>
          <p:cNvSpPr txBox="1"/>
          <p:nvPr/>
        </p:nvSpPr>
        <p:spPr>
          <a:xfrm rot="5400000">
            <a:off x="-374407" y="7440595"/>
            <a:ext cx="2320092" cy="143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riad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il  (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meno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,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pr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ezv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sko   a  podp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s}:   </a:t>
            </a:r>
            <a:r>
              <a:rPr sz="1340" spc="10" dirty="0">
                <a:solidFill>
                  <a:srgbClr val="C5D0D1"/>
                </a:solidFill>
                <a:latin typeface="Arial"/>
                <a:cs typeface="Arial"/>
              </a:rPr>
              <a:t>__i_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3" name="text 1"/>
          <p:cNvSpPr txBox="1"/>
          <p:nvPr/>
        </p:nvSpPr>
        <p:spPr>
          <a:xfrm rot="5400000">
            <a:off x="711623" y="8681295"/>
            <a:ext cx="201444" cy="1966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69" spc="10" dirty="0">
                <a:solidFill>
                  <a:srgbClr val="C5D0D1"/>
                </a:solidFill>
                <a:latin typeface="Arial"/>
                <a:cs typeface="Arial"/>
              </a:rPr>
              <a:t>_ _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" name="text 1"/>
          <p:cNvSpPr txBox="1"/>
          <p:nvPr/>
        </p:nvSpPr>
        <p:spPr>
          <a:xfrm rot="5400000">
            <a:off x="648516" y="8975536"/>
            <a:ext cx="535006" cy="528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60" i="1" spc="10" dirty="0">
                <a:solidFill>
                  <a:srgbClr val="6369B4"/>
                </a:solidFill>
                <a:latin typeface="Arial"/>
                <a:cs typeface="Arial"/>
              </a:rPr>
              <a:t>f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5" name="text 1"/>
          <p:cNvSpPr txBox="1"/>
          <p:nvPr/>
        </p:nvSpPr>
        <p:spPr>
          <a:xfrm rot="5400000">
            <a:off x="882002" y="9138419"/>
            <a:ext cx="68035" cy="528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" i="1" spc="10" dirty="0">
                <a:solidFill>
                  <a:srgbClr val="C5D0D1"/>
                </a:solidFill>
                <a:latin typeface="Arial"/>
                <a:cs typeface="Arial"/>
              </a:rPr>
              <a:t>_</a:t>
            </a:r>
            <a:endParaRPr sz="600">
              <a:latin typeface="Arial"/>
              <a:cs typeface="Arial"/>
            </a:endParaRPr>
          </a:p>
        </p:txBody>
      </p:sp>
      <p:sp>
        <p:nvSpPr>
          <p:cNvPr id="166" name="text 1"/>
          <p:cNvSpPr txBox="1"/>
          <p:nvPr/>
        </p:nvSpPr>
        <p:spPr>
          <a:xfrm rot="5400000">
            <a:off x="844892" y="9463795"/>
            <a:ext cx="142256" cy="528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solidFill>
                  <a:srgbClr val="C5D0D1"/>
                </a:solidFill>
                <a:latin typeface="Arial"/>
                <a:cs typeface="Arial"/>
              </a:rPr>
              <a:t>_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7" name="text 1"/>
          <p:cNvSpPr txBox="1"/>
          <p:nvPr/>
        </p:nvSpPr>
        <p:spPr>
          <a:xfrm rot="5400000">
            <a:off x="875768" y="803662"/>
            <a:ext cx="91393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Dr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u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h  podu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j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68" name="text 1"/>
          <p:cNvSpPr txBox="1"/>
          <p:nvPr/>
        </p:nvSpPr>
        <p:spPr>
          <a:xfrm rot="5400000">
            <a:off x="214534" y="991243"/>
            <a:ext cx="128910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De</a:t>
            </a:r>
            <a:r>
              <a:rPr sz="839" spc="10" dirty="0">
                <a:solidFill>
                  <a:srgbClr val="525959"/>
                </a:solidFill>
                <a:latin typeface="Arial"/>
                <a:cs typeface="Arial"/>
              </a:rPr>
              <a:t>n  </a:t>
            </a:r>
            <a:r>
              <a:rPr sz="839" spc="10" dirty="0">
                <a:solidFill>
                  <a:srgbClr val="626968"/>
                </a:solidFill>
                <a:latin typeface="Arial"/>
                <a:cs typeface="Arial"/>
              </a:rPr>
              <a:t>konania   podujatia</a:t>
            </a:r>
            <a:r>
              <a:rPr sz="839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69" name="text 1"/>
          <p:cNvSpPr txBox="1"/>
          <p:nvPr/>
        </p:nvSpPr>
        <p:spPr>
          <a:xfrm rot="5400000">
            <a:off x="768316" y="4179848"/>
            <a:ext cx="92290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Názov   pod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uj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at</a:t>
            </a:r>
            <a:r>
              <a:rPr sz="809" spc="10" dirty="0">
                <a:solidFill>
                  <a:srgbClr val="525959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626968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757F7E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70" name="text 1"/>
          <p:cNvSpPr txBox="1"/>
          <p:nvPr/>
        </p:nvSpPr>
        <p:spPr>
          <a:xfrm rot="5400000">
            <a:off x="65836" y="7152450"/>
            <a:ext cx="251320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626968"/>
                </a:solidFill>
                <a:latin typeface="Arial"/>
                <a:cs typeface="Arial"/>
              </a:rPr>
              <a:t>sút'aze   Slovenskej   volejbalovej   federácie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4982" y="1564982"/>
            <a:ext cx="10543033" cy="741306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 rot="5400000">
            <a:off x="3994287" y="3260832"/>
            <a:ext cx="5765438" cy="1291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solidFill>
                  <a:srgbClr val="575D59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454B4A"/>
                </a:solidFill>
                <a:latin typeface="Arial"/>
                <a:cs typeface="Arial"/>
              </a:rPr>
              <a:t>r</a:t>
            </a:r>
            <a:r>
              <a:rPr sz="850" spc="10" dirty="0">
                <a:solidFill>
                  <a:srgbClr val="575D59"/>
                </a:solidFill>
                <a:latin typeface="Arial"/>
                <a:cs typeface="Arial"/>
              </a:rPr>
              <a:t>uh   vyko</a:t>
            </a:r>
            <a:r>
              <a:rPr sz="850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850" spc="10" dirty="0">
                <a:solidFill>
                  <a:srgbClr val="575D59"/>
                </a:solidFill>
                <a:latin typeface="Arial"/>
                <a:cs typeface="Arial"/>
              </a:rPr>
              <a:t>ávane</a:t>
            </a:r>
            <a:r>
              <a:rPr sz="850" spc="10" dirty="0">
                <a:solidFill>
                  <a:srgbClr val="454B4A"/>
                </a:solidFill>
                <a:latin typeface="Arial"/>
                <a:cs typeface="Arial"/>
              </a:rPr>
              <a:t>j   d</a:t>
            </a:r>
            <a:r>
              <a:rPr sz="850" spc="10" dirty="0">
                <a:solidFill>
                  <a:srgbClr val="575D59"/>
                </a:solidFill>
                <a:latin typeface="Arial"/>
                <a:cs typeface="Arial"/>
              </a:rPr>
              <a:t>obrovol'níckej    </a:t>
            </a: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c</a:t>
            </a:r>
            <a:r>
              <a:rPr sz="950" spc="10" dirty="0">
                <a:solidFill>
                  <a:srgbClr val="454B4A"/>
                </a:solidFill>
                <a:latin typeface="Arial"/>
                <a:cs typeface="Arial"/>
              </a:rPr>
              <a:t>in</a:t>
            </a: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nost</a:t>
            </a:r>
            <a:r>
              <a:rPr sz="950" spc="10" dirty="0">
                <a:solidFill>
                  <a:srgbClr val="454B4A"/>
                </a:solidFill>
                <a:latin typeface="Arial"/>
                <a:cs typeface="Arial"/>
              </a:rPr>
              <a:t>i    </a:t>
            </a: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zabezpecenie   organizácie   zápasu,  vedenie   a  kouêinq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 rot="5400000">
            <a:off x="5921421" y="1179247"/>
            <a:ext cx="1613627" cy="130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(pop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s   vykonáva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e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j   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ö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in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nost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i)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 rot="5400000">
            <a:off x="6440633" y="3165483"/>
            <a:ext cx="569671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C8D0CE"/>
                </a:solidFill>
                <a:latin typeface="Arial"/>
                <a:cs typeface="Arial"/>
              </a:rPr>
              <a:t>í</a:t>
            </a:r>
            <a:r>
              <a:rPr sz="859" spc="10" dirty="0">
                <a:solidFill>
                  <a:srgbClr val="98A5A0"/>
                </a:solidFill>
                <a:latin typeface="Arial"/>
                <a:cs typeface="Arial"/>
              </a:rPr>
              <a:t>druzstva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 rot="5400000">
            <a:off x="6623386" y="2948629"/>
            <a:ext cx="44032" cy="459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" spc="10" dirty="0">
                <a:solidFill>
                  <a:srgbClr val="B8C0BD"/>
                </a:solidFill>
                <a:latin typeface="Arial"/>
                <a:cs typeface="Arial"/>
              </a:rPr>
              <a:t>j</a:t>
            </a:r>
            <a:endParaRPr sz="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 rot="5400000">
            <a:off x="6684508" y="9380300"/>
            <a:ext cx="227229" cy="90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0" spc="10" dirty="0">
                <a:solidFill>
                  <a:srgbClr val="7B8AC5"/>
                </a:solidFill>
                <a:latin typeface="Arial"/>
                <a:cs typeface="Arial"/>
              </a:rPr>
              <a:t>,</a:t>
            </a:r>
            <a:r>
              <a:rPr sz="650" spc="10" dirty="0">
                <a:solidFill>
                  <a:srgbClr val="6777B9"/>
                </a:solidFill>
                <a:latin typeface="Arial"/>
                <a:cs typeface="Arial"/>
              </a:rPr>
              <a:t>~</a:t>
            </a:r>
            <a:r>
              <a:rPr sz="650" spc="10" dirty="0">
                <a:solidFill>
                  <a:srgbClr val="7B8AC5"/>
                </a:solidFill>
                <a:latin typeface="Arial"/>
                <a:cs typeface="Arial"/>
              </a:rPr>
              <a:t>~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 rot="5400000">
            <a:off x="4867699" y="1888027"/>
            <a:ext cx="3159898" cy="2589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uh   podu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at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59" spc="10" dirty="0">
                <a:solidFill>
                  <a:srgbClr val="575D59"/>
                </a:solidFill>
                <a:latin typeface="Arial"/>
                <a:cs typeface="Arial"/>
              </a:rPr>
              <a:t>(§  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3  ods.   1  písm.   d)  zák.   </a:t>
            </a:r>
            <a:r>
              <a:rPr sz="1260" spc="10" dirty="0">
                <a:solidFill>
                  <a:srgbClr val="575D59"/>
                </a:solidFill>
                <a:latin typeface="Arial"/>
                <a:cs typeface="Arial"/>
              </a:rPr>
              <a:t>c.  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406/2011   Z.z</a:t>
            </a:r>
            <a:r>
              <a:rPr sz="809" spc="10" dirty="0">
                <a:solidFill>
                  <a:srgbClr val="6A6F6D"/>
                </a:solidFill>
                <a:latin typeface="Arial"/>
                <a:cs typeface="Arial"/>
              </a:rPr>
              <a:t>.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)     podujatie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 rot="5400000">
            <a:off x="5354470" y="1056315"/>
            <a:ext cx="136776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Den   kona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ia   podujat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 rot="5400000">
            <a:off x="2897408" y="3244213"/>
            <a:ext cx="5750156" cy="1368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uh   vyko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ávanej   dobr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vo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l'n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íckej   öinnost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     </a:t>
            </a:r>
            <a:r>
              <a:rPr sz="950" spc="10" dirty="0">
                <a:solidFill>
                  <a:srgbClr val="98A5A0"/>
                </a:solidFill>
                <a:latin typeface="Arial"/>
                <a:cs typeface="Arial"/>
              </a:rPr>
              <a:t>zabezpeëente   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organizácie   zápasu,  vedenie   </a:t>
            </a:r>
            <a:r>
              <a:rPr sz="950" spc="10" dirty="0">
                <a:solidFill>
                  <a:srgbClr val="98A5A0"/>
                </a:solidFill>
                <a:latin typeface="Arial"/>
                <a:cs typeface="Arial"/>
              </a:rPr>
              <a:t>a  kouèinq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5400000">
            <a:off x="4802398" y="1186219"/>
            <a:ext cx="163786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(pop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s  vyk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on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ávanej   </a:t>
            </a:r>
            <a:r>
              <a:rPr sz="809" spc="10" dirty="0">
                <a:solidFill>
                  <a:srgbClr val="6A6F6D"/>
                </a:solidFill>
                <a:latin typeface="Arial"/>
                <a:cs typeface="Arial"/>
              </a:rPr>
              <a:t>ö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ost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ì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):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 rot="5400000">
            <a:off x="3150573" y="2482806"/>
            <a:ext cx="4370049" cy="269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47">
              <a:lnSpc>
                <a:spcPct val="100000"/>
              </a:lnSpc>
            </a:pP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u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h  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po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duj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ti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75D59"/>
                </a:solidFill>
                <a:latin typeface="Arial"/>
                <a:cs typeface="Arial"/>
              </a:rPr>
              <a:t>(§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3  ods.   1  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pí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sm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.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d)  zák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.  </a:t>
            </a:r>
            <a:r>
              <a:rPr sz="1290" spc="10" dirty="0">
                <a:solidFill>
                  <a:srgbClr val="575D59"/>
                </a:solidFill>
                <a:latin typeface="Arial"/>
                <a:cs typeface="Arial"/>
              </a:rPr>
              <a:t>c</a:t>
            </a:r>
            <a:r>
              <a:rPr sz="1290" spc="10" dirty="0">
                <a:solidFill>
                  <a:srgbClr val="242828"/>
                </a:solidFill>
                <a:latin typeface="Arial"/>
                <a:cs typeface="Arial"/>
              </a:rPr>
              <a:t>.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406/20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1  Z.z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)     </a:t>
            </a:r>
            <a:r>
              <a:rPr sz="1490" spc="10" dirty="0">
                <a:solidFill>
                  <a:srgbClr val="C8D0CE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podujat</a:t>
            </a:r>
            <a:r>
              <a:rPr sz="839" spc="10" dirty="0">
                <a:solidFill>
                  <a:srgbClr val="6A6F6D"/>
                </a:solidFill>
                <a:latin typeface="Arial"/>
                <a:cs typeface="Arial"/>
              </a:rPr>
              <a:t>i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e      </a:t>
            </a:r>
            <a:r>
              <a:rPr sz="1490" spc="10" dirty="0">
                <a:solidFill>
                  <a:srgbClr val="C8D0CE"/>
                </a:solidFill>
                <a:latin typeface="Arial"/>
                <a:cs typeface="Arial"/>
              </a:rPr>
              <a:t>I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Názo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v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pod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ui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a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ti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 rot="5400000">
            <a:off x="4273589" y="1025147"/>
            <a:ext cx="131572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D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eñ   konania   podujat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a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 rot="5400000">
            <a:off x="1804650" y="3225725"/>
            <a:ext cx="5722674" cy="1463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Dr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uh  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vykonávanej  dob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ovol'nícke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j  </a:t>
            </a:r>
            <a:r>
              <a:rPr sz="950" spc="10" dirty="0">
                <a:solidFill>
                  <a:srgbClr val="6A6F6D"/>
                </a:solidFill>
                <a:latin typeface="Arial"/>
                <a:cs typeface="Arial"/>
              </a:rPr>
              <a:t>ë</a:t>
            </a:r>
            <a:r>
              <a:rPr sz="95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nnosf     </a:t>
            </a: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¡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zabezpecenie   organizácie   zápasu,  vedenie   a  </a:t>
            </a:r>
            <a:r>
              <a:rPr sz="1150" spc="10" dirty="0">
                <a:solidFill>
                  <a:srgbClr val="98A5A0"/>
                </a:solidFill>
                <a:latin typeface="Arial"/>
                <a:cs typeface="Arial"/>
              </a:rPr>
              <a:t>kouëínq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 rot="5400000">
            <a:off x="3676689" y="1203580"/>
            <a:ext cx="1674038" cy="13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(pop</a:t>
            </a:r>
            <a:r>
              <a:rPr sz="87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s  vykonávanej  </a:t>
            </a:r>
            <a:r>
              <a:rPr sz="920" spc="10" dirty="0">
                <a:solidFill>
                  <a:srgbClr val="575D59"/>
                </a:solidFill>
                <a:latin typeface="Arial"/>
                <a:cs typeface="Arial"/>
              </a:rPr>
              <a:t>ömnos</a:t>
            </a:r>
            <a:r>
              <a:rPr sz="920" spc="10" dirty="0">
                <a:solidFill>
                  <a:srgbClr val="454B4A"/>
                </a:solidFill>
                <a:latin typeface="Arial"/>
                <a:cs typeface="Arial"/>
              </a:rPr>
              <a:t>ti</a:t>
            </a:r>
            <a:r>
              <a:rPr sz="920" spc="10" dirty="0">
                <a:solidFill>
                  <a:srgbClr val="575D59"/>
                </a:solidFill>
                <a:latin typeface="Arial"/>
                <a:cs typeface="Arial"/>
              </a:rPr>
              <a:t>):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 rot="5400000">
            <a:off x="6578867" y="8783588"/>
            <a:ext cx="100641" cy="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6777B9"/>
                </a:solidFill>
                <a:latin typeface="Arial"/>
                <a:cs typeface="Arial"/>
              </a:rPr>
              <a:t>~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 rot="5400000">
            <a:off x="6156972" y="6961288"/>
            <a:ext cx="124549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Podpis   dobrov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ol'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n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 rot="5400000">
            <a:off x="6085673" y="3328501"/>
            <a:ext cx="845678" cy="1393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sportov</a:t>
            </a:r>
            <a:r>
              <a:rPr sz="950" spc="10" dirty="0">
                <a:solidFill>
                  <a:srgbClr val="6A6F6D"/>
                </a:solidFill>
                <a:latin typeface="Arial"/>
                <a:cs typeface="Arial"/>
              </a:rPr>
              <a:t>é       </a:t>
            </a:r>
            <a:r>
              <a:rPr sz="1050" spc="10" dirty="0">
                <a:solidFill>
                  <a:srgbClr val="B8C0BD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 rot="5400000">
            <a:off x="6483493" y="4444086"/>
            <a:ext cx="56249" cy="1455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454B4A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 rot="5400000">
            <a:off x="6474118" y="4582151"/>
            <a:ext cx="74999" cy="1455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9" spc="10" dirty="0">
                <a:solidFill>
                  <a:srgbClr val="6A6F6D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 rot="5400000">
            <a:off x="6483493" y="4675728"/>
            <a:ext cx="56250" cy="1455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575D5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 rot="5400000">
            <a:off x="5232233" y="7191057"/>
            <a:ext cx="254924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'¡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sút'aze   S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ovenskej   vo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ejbalovej   federácie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 rot="5400000">
            <a:off x="6259827" y="2927664"/>
            <a:ext cx="58364" cy="919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8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 rot="5400000">
            <a:off x="5891386" y="4246336"/>
            <a:ext cx="98381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Názov   pod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u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jatia: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 rot="5400000">
            <a:off x="6116810" y="2916231"/>
            <a:ext cx="35496" cy="919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9" spc="10" dirty="0">
                <a:solidFill>
                  <a:srgbClr val="C8D0CE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 rot="5400000">
            <a:off x="4812314" y="4450276"/>
            <a:ext cx="266830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C8D0CE"/>
                </a:solidFill>
                <a:latin typeface="Arial"/>
                <a:cs typeface="Arial"/>
              </a:rPr>
              <a:t>-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6A6F6D"/>
                </a:solidFill>
                <a:latin typeface="Arial"/>
                <a:cs typeface="Arial"/>
              </a:rPr>
              <a:t>8.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3.</a:t>
            </a:r>
            <a:r>
              <a:rPr sz="839" spc="10" dirty="0">
                <a:solidFill>
                  <a:srgbClr val="6A6F6D"/>
                </a:solidFill>
                <a:latin typeface="Arial"/>
                <a:cs typeface="Arial"/>
              </a:rPr>
              <a:t>2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0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8</a:t>
            </a:r>
            <a:r>
              <a:rPr sz="839" spc="10" dirty="0">
                <a:solidFill>
                  <a:srgbClr val="B8C0BD"/>
                </a:solidFill>
                <a:latin typeface="Arial"/>
                <a:cs typeface="Arial"/>
              </a:rPr>
              <a:t>1</a:t>
            </a:r>
            <a:r>
              <a:rPr sz="839" spc="10" dirty="0">
                <a:solidFill>
                  <a:srgbClr val="C8D0CE"/>
                </a:solidFill>
                <a:latin typeface="Arial"/>
                <a:cs typeface="Arial"/>
              </a:rPr>
              <a:t>.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Rozsah   vykonávania   dobrovofníckej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 rot="5400000">
            <a:off x="6158102" y="5877282"/>
            <a:ext cx="67247" cy="2757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C8D0CE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 rot="5400000">
            <a:off x="6035537" y="6346351"/>
            <a:ext cx="34062" cy="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9" spc="10" dirty="0">
                <a:solidFill>
                  <a:srgbClr val="B8C0BD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 rot="5400000">
            <a:off x="5605129" y="6781123"/>
            <a:ext cx="928225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B8C0B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oobrovol'nicku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 rot="5400000">
            <a:off x="4795766" y="8543751"/>
            <a:ext cx="270140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èinnost'  za   prij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matel'a   </a:t>
            </a:r>
            <a:r>
              <a:rPr sz="779" spc="10" dirty="0">
                <a:solidFill>
                  <a:srgbClr val="C8D0CE"/>
                </a:solidFill>
                <a:latin typeface="Arial"/>
                <a:cs typeface="Arial"/>
              </a:rPr>
              <a:t>J;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l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ng.   Elena   Gramblièková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 rot="5400000">
            <a:off x="6045620" y="3752961"/>
            <a:ext cx="38486" cy="995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9" spc="10" dirty="0">
                <a:solidFill>
                  <a:srgbClr val="B8C0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 rot="5400000">
            <a:off x="6034344" y="5974666"/>
            <a:ext cx="37217" cy="6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" spc="10" dirty="0">
                <a:solidFill>
                  <a:srgbClr val="B8C0BD"/>
                </a:solidFill>
                <a:latin typeface="Arial"/>
                <a:cs typeface="Arial"/>
              </a:rPr>
              <a:t>I</a:t>
            </a:r>
            <a:endParaRPr sz="3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 rot="5400000">
            <a:off x="5950443" y="6171325"/>
            <a:ext cx="255597" cy="14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575D59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 rot="5400000">
            <a:off x="6027383" y="9043980"/>
            <a:ext cx="101718" cy="1437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A61B4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 rot="5400000">
            <a:off x="5892899" y="2909273"/>
            <a:ext cx="126925" cy="1149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spc="10" dirty="0">
                <a:solidFill>
                  <a:srgbClr val="C8D0CE"/>
                </a:solidFill>
                <a:latin typeface="Arial"/>
                <a:cs typeface="Arial"/>
              </a:rPr>
              <a:t>-+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 rot="5400000">
            <a:off x="5202854" y="4275910"/>
            <a:ext cx="1504118" cy="1178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C8D0CE"/>
                </a:solidFill>
                <a:latin typeface="Arial"/>
                <a:cs typeface="Arial"/>
              </a:rPr>
              <a:t>_    </a:t>
            </a:r>
            <a:r>
              <a:rPr sz="870" spc="10" dirty="0">
                <a:solidFill>
                  <a:srgbClr val="C8D0CE"/>
                </a:solidFill>
                <a:latin typeface="Arial"/>
                <a:cs typeface="Arial"/>
              </a:rPr>
              <a:t>¡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c</a:t>
            </a:r>
            <a:r>
              <a:rPr sz="87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nnos</a:t>
            </a:r>
            <a:r>
              <a:rPr sz="870" spc="10" dirty="0">
                <a:solidFill>
                  <a:srgbClr val="454B4A"/>
                </a:solidFill>
                <a:latin typeface="Arial"/>
                <a:cs typeface="Arial"/>
              </a:rPr>
              <a:t>ti   </a:t>
            </a:r>
            <a:r>
              <a:rPr sz="870" spc="10" dirty="0">
                <a:solidFill>
                  <a:srgbClr val="6A6F6D"/>
                </a:solidFill>
                <a:latin typeface="Arial"/>
                <a:cs typeface="Arial"/>
              </a:rPr>
              <a:t>~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po</a:t>
            </a:r>
            <a:r>
              <a:rPr sz="870" spc="10" dirty="0">
                <a:solidFill>
                  <a:srgbClr val="6A6F6D"/>
                </a:solidFill>
                <a:latin typeface="Arial"/>
                <a:cs typeface="Arial"/>
              </a:rPr>
              <a:t>~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e</a:t>
            </a:r>
            <a:r>
              <a:rPr sz="870" spc="10" dirty="0">
                <a:solidFill>
                  <a:srgbClr val="6A6F6D"/>
                </a:solidFill>
                <a:latin typeface="Arial"/>
                <a:cs typeface="Arial"/>
              </a:rPr>
              <a:t>~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od</a:t>
            </a:r>
            <a:r>
              <a:rPr sz="870" spc="10" dirty="0">
                <a:solidFill>
                  <a:srgbClr val="454B4A"/>
                </a:solidFill>
                <a:latin typeface="Arial"/>
                <a:cs typeface="Arial"/>
              </a:rPr>
              <a:t>í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n</a:t>
            </a:r>
            <a:r>
              <a:rPr sz="870" spc="10" dirty="0">
                <a:solidFill>
                  <a:srgbClr val="454B4A"/>
                </a:solidFill>
                <a:latin typeface="Arial"/>
                <a:cs typeface="Arial"/>
              </a:rPr>
              <a:t>)</a:t>
            </a:r>
            <a:r>
              <a:rPr sz="870" spc="10" dirty="0">
                <a:solidFill>
                  <a:srgbClr val="575D59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 rot="5400000">
            <a:off x="5905506" y="5287420"/>
            <a:ext cx="11124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spc="10" dirty="0">
                <a:solidFill>
                  <a:srgbClr val="C8D0CE"/>
                </a:solidFill>
                <a:latin typeface="Arial"/>
                <a:cs typeface="Arial"/>
              </a:rPr>
              <a:t>_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 rot="5400000">
            <a:off x="4633605" y="7017460"/>
            <a:ext cx="2655040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_    </a:t>
            </a:r>
            <a:r>
              <a:rPr sz="850" spc="10" dirty="0">
                <a:solidFill>
                  <a:srgbClr val="C8D0CE"/>
                </a:solidFill>
                <a:latin typeface="Arial"/>
                <a:cs typeface="Arial"/>
              </a:rPr>
              <a:t>j  _       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~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ii   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(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m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o,   p~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ezv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~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ko   a  podp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s):</a:t>
            </a: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_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 rot="5400000">
            <a:off x="5936744" y="8349911"/>
            <a:ext cx="4876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8D0CE"/>
                </a:solidFill>
                <a:latin typeface="Arial"/>
                <a:cs typeface="Arial"/>
              </a:rPr>
              <a:t>_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 rot="5400000">
            <a:off x="5907898" y="8713355"/>
            <a:ext cx="106456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8D0CE"/>
                </a:solidFill>
                <a:latin typeface="Arial"/>
                <a:cs typeface="Arial"/>
              </a:rPr>
              <a:t>__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 rot="5400000">
            <a:off x="5853610" y="8925906"/>
            <a:ext cx="405590" cy="436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40" i="1" spc="10" dirty="0">
                <a:solidFill>
                  <a:srgbClr val="5A61B4"/>
                </a:solidFill>
                <a:latin typeface="Arial"/>
                <a:cs typeface="Arial"/>
              </a:rPr>
              <a:t>f</a:t>
            </a:r>
            <a:r>
              <a:rPr sz="2140" i="1" spc="10" dirty="0">
                <a:solidFill>
                  <a:srgbClr val="C8D0CE"/>
                </a:solidFill>
                <a:latin typeface="Arial"/>
                <a:cs typeface="Arial"/>
              </a:rPr>
              <a:t>-_</a:t>
            </a:r>
            <a:endParaRPr sz="21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 rot="5400000">
            <a:off x="5745104" y="6661188"/>
            <a:ext cx="55827" cy="137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575D5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 rot="5400000">
            <a:off x="5080251" y="6884774"/>
            <a:ext cx="1242830" cy="2805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5688">
              <a:lnSpc>
                <a:spcPct val="100000"/>
              </a:lnSpc>
            </a:pP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solidFill>
                  <a:srgbClr val="575D59"/>
                </a:solidFill>
                <a:latin typeface="Arial"/>
                <a:cs typeface="Arial"/>
              </a:rPr>
              <a:t>Podpis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dobrovo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l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nfka: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 rot="5400000">
            <a:off x="5778088" y="8446279"/>
            <a:ext cx="37499" cy="214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8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 rot="5400000">
            <a:off x="5675802" y="9321846"/>
            <a:ext cx="263799" cy="192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solidFill>
                  <a:srgbClr val="6777B9"/>
                </a:solidFill>
                <a:latin typeface="Arial"/>
                <a:cs typeface="Arial"/>
              </a:rPr>
              <a:t>. </a:t>
            </a:r>
            <a:r>
              <a:rPr sz="579" i="1" spc="10" dirty="0">
                <a:solidFill>
                  <a:srgbClr val="7B8AC5"/>
                </a:solidFill>
                <a:latin typeface="Arial"/>
                <a:cs typeface="Arial"/>
              </a:rPr>
              <a:t>.J)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 rot="5400000">
            <a:off x="5324537" y="3181276"/>
            <a:ext cx="603890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druï:stva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 rot="5400000">
            <a:off x="5607309" y="7793905"/>
            <a:ext cx="3834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latin typeface="Arial"/>
                <a:cs typeface="Arial"/>
              </a:rPr>
              <a:t>.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 rot="5400000">
            <a:off x="5585031" y="7893397"/>
            <a:ext cx="82900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9" spc="10" dirty="0">
                <a:latin typeface="Arial"/>
                <a:cs typeface="Arial"/>
              </a:rPr>
              <a:t>_ _</a:t>
            </a:r>
            <a:endParaRPr sz="300">
              <a:latin typeface="Arial"/>
              <a:cs typeface="Arial"/>
            </a:endParaRPr>
          </a:p>
        </p:txBody>
      </p:sp>
      <p:sp>
        <p:nvSpPr>
          <p:cNvPr id="49" name="text 1"/>
          <p:cNvSpPr txBox="1"/>
          <p:nvPr/>
        </p:nvSpPr>
        <p:spPr>
          <a:xfrm rot="5400000">
            <a:off x="5602100" y="8097677"/>
            <a:ext cx="48763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latin typeface="Arial"/>
                <a:cs typeface="Arial"/>
              </a:rPr>
              <a:t>_</a:t>
            </a:r>
            <a:endParaRPr sz="400">
              <a:latin typeface="Arial"/>
              <a:cs typeface="Arial"/>
            </a:endParaRPr>
          </a:p>
        </p:txBody>
      </p:sp>
      <p:sp>
        <p:nvSpPr>
          <p:cNvPr id="50" name="text 1"/>
          <p:cNvSpPr txBox="1"/>
          <p:nvPr/>
        </p:nvSpPr>
        <p:spPr>
          <a:xfrm rot="5400000">
            <a:off x="5636668" y="8442096"/>
            <a:ext cx="36796" cy="2221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99" spc="10" dirty="0">
                <a:solidFill>
                  <a:srgbClr val="C8D0CE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text 1"/>
          <p:cNvSpPr txBox="1"/>
          <p:nvPr/>
        </p:nvSpPr>
        <p:spPr>
          <a:xfrm rot="5400000">
            <a:off x="5417763" y="9386818"/>
            <a:ext cx="474606" cy="2221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spc="10" dirty="0">
                <a:solidFill>
                  <a:srgbClr val="6777B9"/>
                </a:solidFill>
                <a:latin typeface="Arial"/>
                <a:cs typeface="Arial"/>
              </a:rPr>
              <a:t>.., '""\......._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text 1"/>
          <p:cNvSpPr txBox="1"/>
          <p:nvPr/>
        </p:nvSpPr>
        <p:spPr>
          <a:xfrm rot="5400000">
            <a:off x="5116026" y="3164062"/>
            <a:ext cx="590522" cy="151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19" spc="10" dirty="0">
                <a:solidFill>
                  <a:srgbClr val="C8D0CE"/>
                </a:solidFill>
                <a:latin typeface="Arial"/>
                <a:cs typeface="Arial"/>
              </a:rPr>
              <a:t>[</a:t>
            </a:r>
            <a:r>
              <a:rPr sz="919" spc="10" dirty="0">
                <a:solidFill>
                  <a:srgbClr val="575D59"/>
                </a:solidFill>
                <a:latin typeface="Arial"/>
                <a:cs typeface="Arial"/>
              </a:rPr>
              <a:t>sportovë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text 1"/>
          <p:cNvSpPr txBox="1"/>
          <p:nvPr/>
        </p:nvSpPr>
        <p:spPr>
          <a:xfrm rot="5400000">
            <a:off x="5386270" y="3720491"/>
            <a:ext cx="75774" cy="191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C8D0CE"/>
                </a:solidFill>
                <a:latin typeface="Arial"/>
                <a:cs typeface="Arial"/>
              </a:rPr>
              <a:t>Ì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text 1"/>
          <p:cNvSpPr txBox="1"/>
          <p:nvPr/>
        </p:nvSpPr>
        <p:spPr>
          <a:xfrm rot="5400000">
            <a:off x="5395962" y="4421174"/>
            <a:ext cx="56391" cy="191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454B4A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text 1"/>
          <p:cNvSpPr txBox="1"/>
          <p:nvPr/>
        </p:nvSpPr>
        <p:spPr>
          <a:xfrm rot="5400000">
            <a:off x="5395962" y="4549864"/>
            <a:ext cx="56390" cy="191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454B4A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text 1"/>
          <p:cNvSpPr txBox="1"/>
          <p:nvPr/>
        </p:nvSpPr>
        <p:spPr>
          <a:xfrm rot="5400000">
            <a:off x="5395962" y="4647669"/>
            <a:ext cx="56391" cy="191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9" spc="10" dirty="0">
                <a:solidFill>
                  <a:srgbClr val="575D5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text 1"/>
          <p:cNvSpPr txBox="1"/>
          <p:nvPr/>
        </p:nvSpPr>
        <p:spPr>
          <a:xfrm rot="5400000">
            <a:off x="4126681" y="7194856"/>
            <a:ext cx="2563052" cy="13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50" spc="10" dirty="0">
                <a:solidFill>
                  <a:srgbClr val="C8D0CE"/>
                </a:solidFill>
                <a:latin typeface="Arial"/>
                <a:cs typeface="Arial"/>
              </a:rPr>
              <a:t>[</a:t>
            </a: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s</a:t>
            </a:r>
            <a:r>
              <a:rPr sz="950" spc="10" dirty="0">
                <a:solidFill>
                  <a:srgbClr val="454B4A"/>
                </a:solidFill>
                <a:latin typeface="Arial"/>
                <a:cs typeface="Arial"/>
              </a:rPr>
              <a:t>ú</a:t>
            </a:r>
            <a:r>
              <a:rPr sz="950" spc="10" dirty="0">
                <a:solidFill>
                  <a:srgbClr val="575D59"/>
                </a:solidFill>
                <a:latin typeface="Arial"/>
                <a:cs typeface="Arial"/>
              </a:rPr>
              <a:t>t'aze   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Slovenskej   vo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ejbalovej   federác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text 1"/>
          <p:cNvSpPr txBox="1"/>
          <p:nvPr/>
        </p:nvSpPr>
        <p:spPr>
          <a:xfrm rot="5400000">
            <a:off x="5230089" y="5953889"/>
            <a:ext cx="67247" cy="1225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spc="10" dirty="0">
                <a:solidFill>
                  <a:srgbClr val="C8D0CE"/>
                </a:solidFill>
                <a:latin typeface="Arial"/>
                <a:cs typeface="Arial"/>
              </a:rPr>
              <a:t>j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 rot="5400000">
            <a:off x="3567897" y="4351001"/>
            <a:ext cx="3005464" cy="1923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C8D0CE"/>
                </a:solidFill>
                <a:latin typeface="Arial"/>
                <a:cs typeface="Arial"/>
              </a:rPr>
              <a:t>I   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24.3.2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Õ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18</a:t>
            </a:r>
            <a:r>
              <a:rPr sz="900" spc="10" dirty="0">
                <a:solidFill>
                  <a:srgbClr val="B8C0BD"/>
                </a:solidFill>
                <a:latin typeface="Arial"/>
                <a:cs typeface="Arial"/>
              </a:rPr>
              <a:t>Î</a:t>
            </a: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-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Rozsa</a:t>
            </a:r>
            <a:r>
              <a:rPr sz="900" spc="10" dirty="0">
                <a:solidFill>
                  <a:srgbClr val="6A6F6D"/>
                </a:solidFill>
                <a:latin typeface="Arial"/>
                <a:cs typeface="Arial"/>
              </a:rPr>
              <a:t>h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vykonávan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a  dob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ovol'n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í</a:t>
            </a:r>
            <a:r>
              <a:rPr sz="900" spc="10" dirty="0">
                <a:solidFill>
                  <a:srgbClr val="575D59"/>
                </a:solidFill>
                <a:latin typeface="Arial"/>
                <a:cs typeface="Arial"/>
              </a:rPr>
              <a:t>cke</a:t>
            </a:r>
            <a:r>
              <a:rPr sz="900" spc="10" dirty="0">
                <a:solidFill>
                  <a:srgbClr val="454B4A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 rot="5400000">
            <a:off x="5040697" y="5908867"/>
            <a:ext cx="33450" cy="1891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C8D0CE"/>
                </a:solidFill>
                <a:latin typeface="Arial"/>
                <a:cs typeface="Arial"/>
              </a:rPr>
              <a:t>!</a:t>
            </a:r>
            <a:endParaRPr sz="400">
              <a:latin typeface="Arial"/>
              <a:cs typeface="Arial"/>
            </a:endParaRPr>
          </a:p>
        </p:txBody>
      </p:sp>
      <p:sp>
        <p:nvSpPr>
          <p:cNvPr id="61" name="text 1"/>
          <p:cNvSpPr txBox="1"/>
          <p:nvPr/>
        </p:nvSpPr>
        <p:spPr>
          <a:xfrm rot="5400000">
            <a:off x="4227465" y="4381195"/>
            <a:ext cx="1335894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C8D0CE"/>
                </a:solidFill>
                <a:latin typeface="Arial"/>
                <a:cs typeface="Arial"/>
              </a:rPr>
              <a:t>[</a:t>
            </a:r>
            <a:r>
              <a:rPr sz="809" spc="10" dirty="0">
                <a:solidFill>
                  <a:srgbClr val="6A6F6D"/>
                </a:solidFill>
                <a:latin typeface="Arial"/>
                <a:cs typeface="Arial"/>
              </a:rPr>
              <a:t>ö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ì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n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nost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ì  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(poöet   hodín):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 rot="5400000">
            <a:off x="4750847" y="6063252"/>
            <a:ext cx="342146" cy="189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B8C0BD"/>
                </a:solidFill>
                <a:latin typeface="Arial"/>
                <a:cs typeface="Arial"/>
              </a:rPr>
              <a:t>i  </a:t>
            </a:r>
            <a:r>
              <a:rPr sz="1050" spc="10" dirty="0">
                <a:solidFill>
                  <a:srgbClr val="575D59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text 1"/>
          <p:cNvSpPr txBox="1"/>
          <p:nvPr/>
        </p:nvSpPr>
        <p:spPr>
          <a:xfrm rot="5400000">
            <a:off x="4719473" y="3308134"/>
            <a:ext cx="106294" cy="995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0" spc="10" dirty="0">
                <a:solidFill>
                  <a:srgbClr val="C8D0CE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text 1"/>
          <p:cNvSpPr txBox="1"/>
          <p:nvPr/>
        </p:nvSpPr>
        <p:spPr>
          <a:xfrm rot="5400000">
            <a:off x="4735050" y="3766140"/>
            <a:ext cx="75141" cy="995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9" spc="10" dirty="0">
                <a:solidFill>
                  <a:srgbClr val="C8D0CE"/>
                </a:solidFill>
                <a:latin typeface="Arial"/>
                <a:cs typeface="Arial"/>
              </a:rPr>
              <a:t>!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text 1"/>
          <p:cNvSpPr txBox="1"/>
          <p:nvPr/>
        </p:nvSpPr>
        <p:spPr>
          <a:xfrm rot="5400000">
            <a:off x="4763574" y="5940157"/>
            <a:ext cx="3714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9" spc="10" dirty="0">
                <a:solidFill>
                  <a:srgbClr val="B8C0BD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66" name="text 1"/>
          <p:cNvSpPr txBox="1"/>
          <p:nvPr/>
        </p:nvSpPr>
        <p:spPr>
          <a:xfrm rot="5400000">
            <a:off x="4192768" y="3175254"/>
            <a:ext cx="60214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C8D0CE"/>
                </a:solidFill>
                <a:latin typeface="Arial"/>
                <a:cs typeface="Arial"/>
              </a:rPr>
              <a:t>j</a:t>
            </a:r>
            <a:r>
              <a:rPr sz="900" spc="10" dirty="0">
                <a:solidFill>
                  <a:srgbClr val="98A5A0"/>
                </a:solidFill>
                <a:latin typeface="Arial"/>
                <a:cs typeface="Arial"/>
              </a:rPr>
              <a:t>druzstva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text 1"/>
          <p:cNvSpPr txBox="1"/>
          <p:nvPr/>
        </p:nvSpPr>
        <p:spPr>
          <a:xfrm rot="5400000">
            <a:off x="4014108" y="7327967"/>
            <a:ext cx="2156529" cy="2358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30" spc="10" dirty="0">
                <a:solidFill>
                  <a:srgbClr val="C8D0CE"/>
                </a:solidFill>
                <a:latin typeface="Arial"/>
                <a:cs typeface="Arial"/>
              </a:rPr>
              <a:t>I 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Oobrov</a:t>
            </a:r>
            <a:r>
              <a:rPr sz="779" spc="10" dirty="0">
                <a:solidFill>
                  <a:srgbClr val="6A6F6D"/>
                </a:solidFill>
                <a:latin typeface="Arial"/>
                <a:cs typeface="Arial"/>
              </a:rPr>
              <a:t>o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l'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n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í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ck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u  </a:t>
            </a:r>
            <a:r>
              <a:rPr sz="829" spc="10" dirty="0">
                <a:solidFill>
                  <a:srgbClr val="6A6F6D"/>
                </a:solidFill>
                <a:latin typeface="Arial"/>
                <a:cs typeface="Arial"/>
              </a:rPr>
              <a:t>è</a:t>
            </a:r>
            <a:r>
              <a:rPr sz="82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829" spc="10" dirty="0">
                <a:solidFill>
                  <a:srgbClr val="575D59"/>
                </a:solidFill>
                <a:latin typeface="Arial"/>
                <a:cs typeface="Arial"/>
              </a:rPr>
              <a:t>nnost</a:t>
            </a:r>
            <a:r>
              <a:rPr sz="829" spc="10" dirty="0">
                <a:solidFill>
                  <a:srgbClr val="454B4A"/>
                </a:solidFill>
                <a:latin typeface="Arial"/>
                <a:cs typeface="Arial"/>
              </a:rPr>
              <a:t>'  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za   p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ri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jí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m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ate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l'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text 1"/>
          <p:cNvSpPr txBox="1"/>
          <p:nvPr/>
        </p:nvSpPr>
        <p:spPr>
          <a:xfrm rot="5400000">
            <a:off x="3892151" y="7295473"/>
            <a:ext cx="1985929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C8D0CE"/>
                </a:solidFill>
                <a:latin typeface="Arial"/>
                <a:cs typeface="Arial"/>
              </a:rPr>
              <a:t>l  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riadil   (meno,   p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ri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ezvisko   </a:t>
            </a:r>
            <a:r>
              <a:rPr sz="979" spc="10" dirty="0">
                <a:solidFill>
                  <a:srgbClr val="575D59"/>
                </a:solidFill>
                <a:latin typeface="Arial"/>
                <a:cs typeface="Arial"/>
              </a:rPr>
              <a:t>a 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podpis):</a:t>
            </a:r>
            <a:endParaRPr sz="700">
              <a:latin typeface="Arial"/>
              <a:cs typeface="Arial"/>
            </a:endParaRPr>
          </a:p>
        </p:txBody>
      </p:sp>
      <p:sp>
        <p:nvSpPr>
          <p:cNvPr id="69" name="text 1"/>
          <p:cNvSpPr txBox="1"/>
          <p:nvPr/>
        </p:nvSpPr>
        <p:spPr>
          <a:xfrm rot="5400000">
            <a:off x="4755696" y="6347947"/>
            <a:ext cx="43856" cy="83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9" spc="10" dirty="0">
                <a:solidFill>
                  <a:srgbClr val="C8D0CE"/>
                </a:solidFill>
                <a:latin typeface="Arial"/>
                <a:cs typeface="Arial"/>
              </a:rPr>
              <a:t>J</a:t>
            </a:r>
            <a:endParaRPr sz="200">
              <a:latin typeface="Arial"/>
              <a:cs typeface="Arial"/>
            </a:endParaRPr>
          </a:p>
        </p:txBody>
      </p:sp>
      <p:sp>
        <p:nvSpPr>
          <p:cNvPr id="70" name="text 1"/>
          <p:cNvSpPr txBox="1"/>
          <p:nvPr/>
        </p:nvSpPr>
        <p:spPr>
          <a:xfrm rot="5400000">
            <a:off x="4283166" y="9231214"/>
            <a:ext cx="1533397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C8D0CE"/>
                </a:solidFill>
                <a:latin typeface="Arial"/>
                <a:cs typeface="Arial"/>
              </a:rPr>
              <a:t>]  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I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ng.   Elena   Gramb</a:t>
            </a:r>
            <a:r>
              <a:rPr sz="779" spc="10" dirty="0">
                <a:solidFill>
                  <a:srgbClr val="454B4A"/>
                </a:solidFill>
                <a:latin typeface="Arial"/>
                <a:cs typeface="Arial"/>
              </a:rPr>
              <a:t>l</a:t>
            </a:r>
            <a:r>
              <a:rPr sz="779" spc="10" dirty="0">
                <a:solidFill>
                  <a:srgbClr val="575D59"/>
                </a:solidFill>
                <a:latin typeface="Arial"/>
                <a:cs typeface="Arial"/>
              </a:rPr>
              <a:t>icková</a:t>
            </a:r>
            <a:r>
              <a:rPr sz="779" spc="10" dirty="0">
                <a:solidFill>
                  <a:srgbClr val="C8D0CE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text 1"/>
          <p:cNvSpPr txBox="1"/>
          <p:nvPr/>
        </p:nvSpPr>
        <p:spPr>
          <a:xfrm rot="5400000">
            <a:off x="4743500" y="8429310"/>
            <a:ext cx="64846" cy="2757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0" spc="10" dirty="0">
                <a:solidFill>
                  <a:srgbClr val="C8D0CE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text 1"/>
          <p:cNvSpPr txBox="1"/>
          <p:nvPr/>
        </p:nvSpPr>
        <p:spPr>
          <a:xfrm rot="5400000">
            <a:off x="4509235" y="8922070"/>
            <a:ext cx="508752" cy="3004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10" spc="10" dirty="0">
                <a:solidFill>
                  <a:srgbClr val="8BA1CF"/>
                </a:solidFill>
                <a:latin typeface="Arial"/>
                <a:cs typeface="Arial"/>
              </a:rPr>
              <a:t>. </a:t>
            </a:r>
            <a:r>
              <a:rPr sz="2610" i="1" spc="10" dirty="0">
                <a:solidFill>
                  <a:srgbClr val="5A61B4"/>
                </a:solidFill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73" name="text 1"/>
          <p:cNvSpPr txBox="1"/>
          <p:nvPr/>
        </p:nvSpPr>
        <p:spPr>
          <a:xfrm rot="5400000">
            <a:off x="4316590" y="9462358"/>
            <a:ext cx="669319" cy="90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50" i="1" spc="10" dirty="0">
                <a:solidFill>
                  <a:srgbClr val="6777B9"/>
                </a:solidFill>
                <a:latin typeface="Arial"/>
                <a:cs typeface="Arial"/>
              </a:rPr>
              <a:t>{)  {)  </a:t>
            </a:r>
            <a:r>
              <a:rPr sz="650" i="1" spc="10" dirty="0">
                <a:solidFill>
                  <a:srgbClr val="8BA1CF"/>
                </a:solidFill>
                <a:latin typeface="Arial"/>
                <a:cs typeface="Arial"/>
              </a:rPr>
              <a:t>r   '</a:t>
            </a:r>
            <a:r>
              <a:rPr sz="650" i="1" spc="10" dirty="0">
                <a:solidFill>
                  <a:srgbClr val="6777B9"/>
                </a:solidFill>
                <a:latin typeface="Arial"/>
                <a:cs typeface="Arial"/>
              </a:rPr>
              <a:t>'--\..__</a:t>
            </a:r>
            <a:endParaRPr sz="600">
              <a:latin typeface="Arial"/>
              <a:cs typeface="Arial"/>
            </a:endParaRPr>
          </a:p>
        </p:txBody>
      </p:sp>
      <p:sp>
        <p:nvSpPr>
          <p:cNvPr id="74" name="text 1"/>
          <p:cNvSpPr txBox="1"/>
          <p:nvPr/>
        </p:nvSpPr>
        <p:spPr>
          <a:xfrm rot="5400000">
            <a:off x="4141190" y="9099800"/>
            <a:ext cx="837383" cy="2118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6777B9"/>
                </a:solidFill>
                <a:latin typeface="Arial"/>
                <a:cs typeface="Arial"/>
              </a:rPr>
              <a:t>«-</a:t>
            </a:r>
            <a:r>
              <a:rPr sz="1440" spc="10" dirty="0">
                <a:solidFill>
                  <a:srgbClr val="7B8AC5"/>
                </a:solidFill>
                <a:latin typeface="Arial"/>
                <a:cs typeface="Arial"/>
              </a:rPr>
              <a:t>~</a:t>
            </a:r>
            <a:r>
              <a:rPr sz="1440" spc="10" dirty="0">
                <a:solidFill>
                  <a:srgbClr val="6777B9"/>
                </a:solidFill>
                <a:latin typeface="Arial"/>
                <a:cs typeface="Arial"/>
              </a:rPr>
              <a:t>" </a:t>
            </a:r>
            <a:r>
              <a:rPr sz="1440" spc="10" dirty="0">
                <a:solidFill>
                  <a:srgbClr val="7B8AC5"/>
                </a:solidFill>
                <a:latin typeface="Arial"/>
                <a:cs typeface="Arial"/>
              </a:rPr>
              <a:t>,;_,.,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text 1"/>
          <p:cNvSpPr txBox="1"/>
          <p:nvPr/>
        </p:nvSpPr>
        <p:spPr>
          <a:xfrm rot="5400000">
            <a:off x="3942708" y="6966899"/>
            <a:ext cx="124641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Podpis   dobrovofn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í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ka: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text 1"/>
          <p:cNvSpPr txBox="1"/>
          <p:nvPr/>
        </p:nvSpPr>
        <p:spPr>
          <a:xfrm rot="5400000">
            <a:off x="4378020" y="8830956"/>
            <a:ext cx="79495" cy="84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89" spc="10" dirty="0">
                <a:solidFill>
                  <a:srgbClr val="5A61B4"/>
                </a:solidFill>
                <a:latin typeface="Arial"/>
                <a:cs typeface="Arial"/>
              </a:rPr>
              <a:t>lì.</a:t>
            </a:r>
            <a:endParaRPr sz="300">
              <a:latin typeface="Arial"/>
              <a:cs typeface="Arial"/>
            </a:endParaRPr>
          </a:p>
        </p:txBody>
      </p:sp>
      <p:sp>
        <p:nvSpPr>
          <p:cNvPr id="77" name="text 1"/>
          <p:cNvSpPr txBox="1"/>
          <p:nvPr/>
        </p:nvSpPr>
        <p:spPr>
          <a:xfrm rot="5400000">
            <a:off x="4362572" y="8837398"/>
            <a:ext cx="30803" cy="226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" spc="10" dirty="0">
                <a:solidFill>
                  <a:srgbClr val="6A6F6D"/>
                </a:solidFill>
                <a:latin typeface="Arial"/>
                <a:cs typeface="Arial"/>
              </a:rPr>
              <a:t>T</a:t>
            </a:r>
            <a:endParaRPr sz="100">
              <a:latin typeface="Arial"/>
              <a:cs typeface="Arial"/>
            </a:endParaRPr>
          </a:p>
        </p:txBody>
      </p:sp>
      <p:sp>
        <p:nvSpPr>
          <p:cNvPr id="78" name="text 1"/>
          <p:cNvSpPr txBox="1"/>
          <p:nvPr/>
        </p:nvSpPr>
        <p:spPr>
          <a:xfrm rot="5400000">
            <a:off x="4111848" y="6190452"/>
            <a:ext cx="352839" cy="171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575D59"/>
                </a:solidFill>
                <a:latin typeface="Arial"/>
                <a:cs typeface="Arial"/>
              </a:rPr>
              <a:t>205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" name="text 1"/>
          <p:cNvSpPr txBox="1"/>
          <p:nvPr/>
        </p:nvSpPr>
        <p:spPr>
          <a:xfrm rot="5400000">
            <a:off x="3702522" y="4334662"/>
            <a:ext cx="1170763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SPO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L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U   poöet   hod</a:t>
            </a:r>
            <a:r>
              <a:rPr sz="809" spc="10" dirty="0">
                <a:solidFill>
                  <a:srgbClr val="454B4A"/>
                </a:solidFill>
                <a:latin typeface="Arial"/>
                <a:cs typeface="Arial"/>
              </a:rPr>
              <a:t>í</a:t>
            </a:r>
            <a:r>
              <a:rPr sz="809" spc="10" dirty="0">
                <a:solidFill>
                  <a:srgbClr val="575D59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text 1"/>
          <p:cNvSpPr txBox="1"/>
          <p:nvPr/>
        </p:nvSpPr>
        <p:spPr>
          <a:xfrm rot="5400000">
            <a:off x="2964539" y="4665925"/>
            <a:ext cx="1843581" cy="130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Vypo</a:t>
            </a:r>
            <a:r>
              <a:rPr sz="839" spc="10" dirty="0">
                <a:solidFill>
                  <a:srgbClr val="6A6F6D"/>
                </a:solidFill>
                <a:latin typeface="Arial"/>
                <a:cs typeface="Arial"/>
              </a:rPr>
              <a:t>ö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et   náhrad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y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za   strat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u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öasu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text 1"/>
          <p:cNvSpPr txBox="1"/>
          <p:nvPr/>
        </p:nvSpPr>
        <p:spPr>
          <a:xfrm rot="5400000">
            <a:off x="3011633" y="7208092"/>
            <a:ext cx="1749396" cy="130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200  hod</a:t>
            </a:r>
            <a:r>
              <a:rPr sz="839" spc="10" dirty="0">
                <a:solidFill>
                  <a:srgbClr val="454B4A"/>
                </a:solidFill>
                <a:latin typeface="Arial"/>
                <a:cs typeface="Arial"/>
              </a:rPr>
              <a:t>.   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X   2,50,-€   </a:t>
            </a:r>
            <a:r>
              <a:rPr sz="1390" spc="10" dirty="0">
                <a:solidFill>
                  <a:srgbClr val="575D59"/>
                </a:solidFill>
                <a:latin typeface="Arial"/>
                <a:cs typeface="Arial"/>
              </a:rPr>
              <a:t>=  </a:t>
            </a:r>
            <a:r>
              <a:rPr sz="839" spc="10" dirty="0">
                <a:solidFill>
                  <a:srgbClr val="575D59"/>
                </a:solidFill>
                <a:latin typeface="Arial"/>
                <a:cs typeface="Arial"/>
              </a:rPr>
              <a:t>500,-</a:t>
            </a:r>
            <a:r>
              <a:rPr sz="839" spc="10" dirty="0">
                <a:solidFill>
                  <a:srgbClr val="6A6F6D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text 1"/>
          <p:cNvSpPr txBox="1"/>
          <p:nvPr/>
        </p:nvSpPr>
        <p:spPr>
          <a:xfrm rot="5400000">
            <a:off x="3401533" y="8678362"/>
            <a:ext cx="891491" cy="5219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30" i="1" spc="10" dirty="0">
                <a:solidFill>
                  <a:srgbClr val="6777B9"/>
                </a:solidFill>
                <a:latin typeface="Arial"/>
                <a:cs typeface="Arial"/>
              </a:rPr>
              <a:t>1</a:t>
            </a:r>
            <a:r>
              <a:rPr sz="3030" i="1" spc="10" dirty="0">
                <a:solidFill>
                  <a:srgbClr val="7B8AC5"/>
                </a:solidFill>
                <a:latin typeface="Arial"/>
                <a:cs typeface="Arial"/>
              </a:rPr>
              <a:t>=</a:t>
            </a:r>
            <a:r>
              <a:rPr sz="3030" i="1" spc="10" dirty="0">
                <a:solidFill>
                  <a:srgbClr val="6777B9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Vlastná</PresentationFormat>
  <Paragraphs>778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Elena Grambličková</cp:lastModifiedBy>
  <cp:revision>1</cp:revision>
  <dcterms:created xsi:type="dcterms:W3CDTF">2018-11-04T18:51:13Z</dcterms:created>
  <dcterms:modified xsi:type="dcterms:W3CDTF">2018-11-04T17:51:55Z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2018-11-04T00:00:00Z</vt:filetime>
  </property>
  <property fmtid="{D5CDD505-2E9C-101B-9397-08002B2CF9AE}" pid="3" name="LastSaved">
    <vt:filetime>2018-11-04T00:00:00Z</vt:filetime>
  </property>
</Properties>
</file>